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Lst>
  <p:notesMasterIdLst>
    <p:notesMasterId r:id="rId36"/>
  </p:notesMasterIdLst>
  <p:sldIdLst>
    <p:sldId id="256" r:id="rId3"/>
    <p:sldId id="351" r:id="rId4"/>
    <p:sldId id="431" r:id="rId5"/>
    <p:sldId id="401" r:id="rId6"/>
    <p:sldId id="403" r:id="rId7"/>
    <p:sldId id="381" r:id="rId8"/>
    <p:sldId id="404" r:id="rId9"/>
    <p:sldId id="420" r:id="rId10"/>
    <p:sldId id="405" r:id="rId11"/>
    <p:sldId id="409" r:id="rId12"/>
    <p:sldId id="412" r:id="rId13"/>
    <p:sldId id="414" r:id="rId14"/>
    <p:sldId id="415" r:id="rId15"/>
    <p:sldId id="416" r:id="rId16"/>
    <p:sldId id="417" r:id="rId17"/>
    <p:sldId id="419" r:id="rId18"/>
    <p:sldId id="421" r:id="rId19"/>
    <p:sldId id="423" r:id="rId20"/>
    <p:sldId id="413" r:id="rId21"/>
    <p:sldId id="406" r:id="rId22"/>
    <p:sldId id="422" r:id="rId23"/>
    <p:sldId id="424" r:id="rId24"/>
    <p:sldId id="425" r:id="rId25"/>
    <p:sldId id="429" r:id="rId26"/>
    <p:sldId id="426" r:id="rId27"/>
    <p:sldId id="430" r:id="rId28"/>
    <p:sldId id="427" r:id="rId29"/>
    <p:sldId id="428" r:id="rId30"/>
    <p:sldId id="408" r:id="rId31"/>
    <p:sldId id="397" r:id="rId32"/>
    <p:sldId id="402" r:id="rId33"/>
    <p:sldId id="286" r:id="rId34"/>
    <p:sldId id="260"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8A07"/>
    <a:srgbClr val="06E4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3" autoAdjust="0"/>
    <p:restoredTop sz="94772" autoAdjust="0"/>
  </p:normalViewPr>
  <p:slideViewPr>
    <p:cSldViewPr>
      <p:cViewPr varScale="1">
        <p:scale>
          <a:sx n="70" d="100"/>
          <a:sy n="70" d="100"/>
        </p:scale>
        <p:origin x="1386" y="72"/>
      </p:cViewPr>
      <p:guideLst>
        <p:guide orient="horz" pos="2160"/>
        <p:guide pos="2880"/>
      </p:guideLst>
    </p:cSldViewPr>
  </p:slideViewPr>
  <p:outlineViewPr>
    <p:cViewPr>
      <p:scale>
        <a:sx n="33" d="100"/>
        <a:sy n="33" d="100"/>
      </p:scale>
      <p:origin x="0" y="9902"/>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071B79-4F2C-480B-94F9-0F232EA0A489}" type="datetimeFigureOut">
              <a:rPr lang="en-US" smtClean="0"/>
              <a:t>5/20/2014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72B39C-1DF3-4F19-8788-614C38C121C4}" type="slidenum">
              <a:rPr lang="en-US" smtClean="0"/>
              <a:t>‹#›</a:t>
            </a:fld>
            <a:endParaRPr lang="en-US" dirty="0"/>
          </a:p>
        </p:txBody>
      </p:sp>
    </p:spTree>
    <p:extLst>
      <p:ext uri="{BB962C8B-B14F-4D97-AF65-F5344CB8AC3E}">
        <p14:creationId xmlns:p14="http://schemas.microsoft.com/office/powerpoint/2010/main" val="893873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from </a:t>
            </a:r>
            <a:r>
              <a:rPr lang="en-US" dirty="0" err="1" smtClean="0"/>
              <a:t>Alldata</a:t>
            </a:r>
            <a:r>
              <a:rPr lang="en-US" dirty="0" smtClean="0"/>
              <a:t> Satellite\IFM\Contacts\Ornish Dean\Ornish Spectrum Introduction_ 3 minute nutshell</a:t>
            </a:r>
            <a:endParaRPr lang="en-US" dirty="0"/>
          </a:p>
        </p:txBody>
      </p:sp>
      <p:sp>
        <p:nvSpPr>
          <p:cNvPr id="4" name="Slide Number Placeholder 3"/>
          <p:cNvSpPr>
            <a:spLocks noGrp="1"/>
          </p:cNvSpPr>
          <p:nvPr>
            <p:ph type="sldNum" sz="quarter" idx="10"/>
          </p:nvPr>
        </p:nvSpPr>
        <p:spPr/>
        <p:txBody>
          <a:bodyPr/>
          <a:lstStyle/>
          <a:p>
            <a:fld id="{5E72B39C-1DF3-4F19-8788-614C38C121C4}" type="slidenum">
              <a:rPr lang="en-US" smtClean="0"/>
              <a:t>24</a:t>
            </a:fld>
            <a:endParaRPr lang="en-US" dirty="0"/>
          </a:p>
        </p:txBody>
      </p:sp>
    </p:spTree>
    <p:extLst>
      <p:ext uri="{BB962C8B-B14F-4D97-AF65-F5344CB8AC3E}">
        <p14:creationId xmlns:p14="http://schemas.microsoft.com/office/powerpoint/2010/main" val="1139385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BC3C17B6-3F96-4C6F-82D0-77C114CB1490}" type="datetimeFigureOut">
              <a:rPr lang="en-US" smtClean="0"/>
              <a:t>5/20/2014</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707C0A08-E789-43E8-B45F-53269B662A77}" type="slidenum">
              <a:rPr lang="en-US" smtClean="0"/>
              <a:t>‹#›</a:t>
            </a:fld>
            <a:endParaRPr lang="en-US" dirty="0"/>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3C17B6-3F96-4C6F-82D0-77C114CB1490}" type="datetimeFigureOut">
              <a:rPr lang="en-US" smtClean="0"/>
              <a:t>5/20/2014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7C0A08-E789-43E8-B45F-53269B662A77}" type="slidenum">
              <a:rPr lang="en-US" smtClean="0"/>
              <a:t>‹#›</a:t>
            </a:fld>
            <a:endParaRPr lang="en-US" dirty="0"/>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3C17B6-3F96-4C6F-82D0-77C114CB1490}" type="datetimeFigureOut">
              <a:rPr lang="en-US" smtClean="0"/>
              <a:t>5/20/2014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7C0A08-E789-43E8-B45F-53269B662A77}" type="slidenum">
              <a:rPr lang="en-US" smtClean="0"/>
              <a:t>‹#›</a:t>
            </a:fld>
            <a:endParaRPr lang="en-US" dirty="0"/>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BC3C17B6-3F96-4C6F-82D0-77C114CB1490}" type="datetimeFigureOut">
              <a:rPr lang="en-US" smtClean="0">
                <a:solidFill>
                  <a:srgbClr val="ECE9C6"/>
                </a:solidFill>
              </a:rPr>
              <a:pPr/>
              <a:t>5/20/2014</a:t>
            </a:fld>
            <a:endParaRPr lang="en-US" dirty="0">
              <a:solidFill>
                <a:srgbClr val="ECE9C6"/>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solidFill>
                <a:srgbClr val="ECE9C6"/>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707C0A08-E789-43E8-B45F-53269B662A77}" type="slidenum">
              <a:rPr lang="en-US" smtClean="0">
                <a:solidFill>
                  <a:srgbClr val="ECE9C6"/>
                </a:solidFill>
              </a:rPr>
              <a:pPr/>
              <a:t>‹#›</a:t>
            </a:fld>
            <a:endParaRPr lang="en-US" dirty="0">
              <a:solidFill>
                <a:srgbClr val="ECE9C6"/>
              </a:solidFill>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endPar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3864504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C3C17B6-3F96-4C6F-82D0-77C114CB1490}" type="datetimeFigureOut">
              <a:rPr lang="en-US" smtClean="0">
                <a:solidFill>
                  <a:srgbClr val="895D1D"/>
                </a:solidFill>
              </a:rPr>
              <a:pPr/>
              <a:t>5/20/2014</a:t>
            </a:fld>
            <a:endParaRPr lang="en-US" dirty="0">
              <a:solidFill>
                <a:srgbClr val="895D1D"/>
              </a:solidFill>
            </a:endParaRPr>
          </a:p>
        </p:txBody>
      </p:sp>
      <p:sp>
        <p:nvSpPr>
          <p:cNvPr id="5" name="Footer Placeholder 4"/>
          <p:cNvSpPr>
            <a:spLocks noGrp="1"/>
          </p:cNvSpPr>
          <p:nvPr>
            <p:ph type="ftr" sz="quarter" idx="11"/>
          </p:nvPr>
        </p:nvSpPr>
        <p:spPr/>
        <p:txBody>
          <a:bodyPr/>
          <a:lstStyle/>
          <a:p>
            <a:endParaRPr lang="en-US" dirty="0">
              <a:solidFill>
                <a:srgbClr val="895D1D"/>
              </a:solidFill>
            </a:endParaRPr>
          </a:p>
        </p:txBody>
      </p:sp>
      <p:sp>
        <p:nvSpPr>
          <p:cNvPr id="6" name="Slide Number Placeholder 5"/>
          <p:cNvSpPr>
            <a:spLocks noGrp="1"/>
          </p:cNvSpPr>
          <p:nvPr>
            <p:ph type="sldNum" sz="quarter" idx="12"/>
          </p:nvPr>
        </p:nvSpPr>
        <p:spPr/>
        <p:txBody>
          <a:bodyPr/>
          <a:lstStyle/>
          <a:p>
            <a:fld id="{707C0A08-E789-43E8-B45F-53269B662A77}" type="slidenum">
              <a:rPr lang="en-US" smtClean="0">
                <a:solidFill>
                  <a:srgbClr val="895D1D"/>
                </a:solidFill>
              </a:rPr>
              <a:pPr/>
              <a:t>‹#›</a:t>
            </a:fld>
            <a:endParaRPr lang="en-US" dirty="0">
              <a:solidFill>
                <a:srgbClr val="895D1D"/>
              </a:solidFill>
            </a:endParaRPr>
          </a:p>
        </p:txBody>
      </p:sp>
      <p:sp>
        <p:nvSpPr>
          <p:cNvPr id="11" name="Title 10"/>
          <p:cNvSpPr>
            <a:spLocks noGrp="1"/>
          </p:cNvSpPr>
          <p:nvPr>
            <p:ph type="title"/>
          </p:nvPr>
        </p:nvSpPr>
        <p:spPr/>
        <p:txBody>
          <a:bodyPr/>
          <a:lstStyle/>
          <a:p>
            <a:r>
              <a:rPr lang="en-US" dirty="0" smtClean="0"/>
              <a:t>Click to edit Master title style</a:t>
            </a:r>
            <a:endParaRPr lang="en-US" dirty="0"/>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424979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3C17B6-3F96-4C6F-82D0-77C114CB1490}" type="datetimeFigureOut">
              <a:rPr lang="en-US" smtClean="0">
                <a:solidFill>
                  <a:srgbClr val="895D1D"/>
                </a:solidFill>
              </a:rPr>
              <a:pPr/>
              <a:t>5/20/2014</a:t>
            </a:fld>
            <a:endParaRPr lang="en-US" dirty="0">
              <a:solidFill>
                <a:srgbClr val="895D1D"/>
              </a:solidFill>
            </a:endParaRPr>
          </a:p>
        </p:txBody>
      </p:sp>
      <p:sp>
        <p:nvSpPr>
          <p:cNvPr id="5" name="Footer Placeholder 4"/>
          <p:cNvSpPr>
            <a:spLocks noGrp="1"/>
          </p:cNvSpPr>
          <p:nvPr>
            <p:ph type="ftr" sz="quarter" idx="11"/>
          </p:nvPr>
        </p:nvSpPr>
        <p:spPr/>
        <p:txBody>
          <a:bodyPr/>
          <a:lstStyle/>
          <a:p>
            <a:endParaRPr lang="en-US" dirty="0">
              <a:solidFill>
                <a:srgbClr val="895D1D"/>
              </a:solidFill>
            </a:endParaRPr>
          </a:p>
        </p:txBody>
      </p:sp>
      <p:sp>
        <p:nvSpPr>
          <p:cNvPr id="6" name="Slide Number Placeholder 5"/>
          <p:cNvSpPr>
            <a:spLocks noGrp="1"/>
          </p:cNvSpPr>
          <p:nvPr>
            <p:ph type="sldNum" sz="quarter" idx="12"/>
          </p:nvPr>
        </p:nvSpPr>
        <p:spPr/>
        <p:txBody>
          <a:bodyPr/>
          <a:lstStyle/>
          <a:p>
            <a:fld id="{707C0A08-E789-43E8-B45F-53269B662A77}" type="slidenum">
              <a:rPr lang="en-US" smtClean="0">
                <a:solidFill>
                  <a:srgbClr val="895D1D"/>
                </a:solidFill>
              </a:rPr>
              <a:pPr/>
              <a:t>‹#›</a:t>
            </a:fld>
            <a:endParaRPr lang="en-US" dirty="0">
              <a:solidFill>
                <a:srgbClr val="895D1D"/>
              </a:solidFill>
            </a:endParaRPr>
          </a:p>
        </p:txBody>
      </p:sp>
    </p:spTree>
    <p:extLst>
      <p:ext uri="{BB962C8B-B14F-4D97-AF65-F5344CB8AC3E}">
        <p14:creationId xmlns:p14="http://schemas.microsoft.com/office/powerpoint/2010/main" val="34710095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C3C17B6-3F96-4C6F-82D0-77C114CB1490}" type="datetimeFigureOut">
              <a:rPr lang="en-US" smtClean="0">
                <a:solidFill>
                  <a:srgbClr val="895D1D"/>
                </a:solidFill>
              </a:rPr>
              <a:pPr/>
              <a:t>5/20/2014</a:t>
            </a:fld>
            <a:endParaRPr lang="en-US" dirty="0">
              <a:solidFill>
                <a:srgbClr val="895D1D"/>
              </a:solidFill>
            </a:endParaRPr>
          </a:p>
        </p:txBody>
      </p:sp>
      <p:sp>
        <p:nvSpPr>
          <p:cNvPr id="6" name="Footer Placeholder 5"/>
          <p:cNvSpPr>
            <a:spLocks noGrp="1"/>
          </p:cNvSpPr>
          <p:nvPr>
            <p:ph type="ftr" sz="quarter" idx="11"/>
          </p:nvPr>
        </p:nvSpPr>
        <p:spPr/>
        <p:txBody>
          <a:bodyPr/>
          <a:lstStyle/>
          <a:p>
            <a:endParaRPr lang="en-US" dirty="0">
              <a:solidFill>
                <a:srgbClr val="895D1D"/>
              </a:solidFill>
            </a:endParaRPr>
          </a:p>
        </p:txBody>
      </p:sp>
      <p:sp>
        <p:nvSpPr>
          <p:cNvPr id="7" name="Slide Number Placeholder 6"/>
          <p:cNvSpPr>
            <a:spLocks noGrp="1"/>
          </p:cNvSpPr>
          <p:nvPr>
            <p:ph type="sldNum" sz="quarter" idx="12"/>
          </p:nvPr>
        </p:nvSpPr>
        <p:spPr/>
        <p:txBody>
          <a:bodyPr/>
          <a:lstStyle/>
          <a:p>
            <a:fld id="{707C0A08-E789-43E8-B45F-53269B662A77}" type="slidenum">
              <a:rPr lang="en-US" smtClean="0">
                <a:solidFill>
                  <a:srgbClr val="895D1D"/>
                </a:solidFill>
              </a:rPr>
              <a:pPr/>
              <a:t>‹#›</a:t>
            </a:fld>
            <a:endParaRPr lang="en-US" dirty="0">
              <a:solidFill>
                <a:srgbClr val="895D1D"/>
              </a:solidFill>
            </a:endParaRPr>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662142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C3C17B6-3F96-4C6F-82D0-77C114CB1490}" type="datetimeFigureOut">
              <a:rPr lang="en-US" smtClean="0">
                <a:solidFill>
                  <a:srgbClr val="895D1D"/>
                </a:solidFill>
              </a:rPr>
              <a:pPr/>
              <a:t>5/20/2014</a:t>
            </a:fld>
            <a:endParaRPr lang="en-US" dirty="0">
              <a:solidFill>
                <a:srgbClr val="895D1D"/>
              </a:solidFill>
            </a:endParaRPr>
          </a:p>
        </p:txBody>
      </p:sp>
      <p:sp>
        <p:nvSpPr>
          <p:cNvPr id="8" name="Footer Placeholder 7"/>
          <p:cNvSpPr>
            <a:spLocks noGrp="1"/>
          </p:cNvSpPr>
          <p:nvPr>
            <p:ph type="ftr" sz="quarter" idx="11"/>
          </p:nvPr>
        </p:nvSpPr>
        <p:spPr/>
        <p:txBody>
          <a:bodyPr/>
          <a:lstStyle/>
          <a:p>
            <a:endParaRPr lang="en-US" dirty="0">
              <a:solidFill>
                <a:srgbClr val="895D1D"/>
              </a:solidFill>
            </a:endParaRPr>
          </a:p>
        </p:txBody>
      </p:sp>
      <p:sp>
        <p:nvSpPr>
          <p:cNvPr id="9" name="Slide Number Placeholder 8"/>
          <p:cNvSpPr>
            <a:spLocks noGrp="1"/>
          </p:cNvSpPr>
          <p:nvPr>
            <p:ph type="sldNum" sz="quarter" idx="12"/>
          </p:nvPr>
        </p:nvSpPr>
        <p:spPr/>
        <p:txBody>
          <a:bodyPr/>
          <a:lstStyle/>
          <a:p>
            <a:fld id="{707C0A08-E789-43E8-B45F-53269B662A77}" type="slidenum">
              <a:rPr lang="en-US" smtClean="0">
                <a:solidFill>
                  <a:srgbClr val="895D1D"/>
                </a:solidFill>
              </a:rPr>
              <a:pPr/>
              <a:t>‹#›</a:t>
            </a:fld>
            <a:endParaRPr lang="en-US" dirty="0">
              <a:solidFill>
                <a:srgbClr val="895D1D"/>
              </a:solidFill>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439564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C3C17B6-3F96-4C6F-82D0-77C114CB1490}" type="datetimeFigureOut">
              <a:rPr lang="en-US" smtClean="0">
                <a:solidFill>
                  <a:srgbClr val="895D1D"/>
                </a:solidFill>
              </a:rPr>
              <a:pPr/>
              <a:t>5/20/2014</a:t>
            </a:fld>
            <a:endParaRPr lang="en-US" dirty="0">
              <a:solidFill>
                <a:srgbClr val="895D1D"/>
              </a:solidFill>
            </a:endParaRPr>
          </a:p>
        </p:txBody>
      </p:sp>
      <p:sp>
        <p:nvSpPr>
          <p:cNvPr id="4" name="Footer Placeholder 3"/>
          <p:cNvSpPr>
            <a:spLocks noGrp="1"/>
          </p:cNvSpPr>
          <p:nvPr>
            <p:ph type="ftr" sz="quarter" idx="11"/>
          </p:nvPr>
        </p:nvSpPr>
        <p:spPr/>
        <p:txBody>
          <a:bodyPr/>
          <a:lstStyle/>
          <a:p>
            <a:endParaRPr lang="en-US" dirty="0">
              <a:solidFill>
                <a:srgbClr val="895D1D"/>
              </a:solidFill>
            </a:endParaRPr>
          </a:p>
        </p:txBody>
      </p:sp>
      <p:sp>
        <p:nvSpPr>
          <p:cNvPr id="5" name="Slide Number Placeholder 4"/>
          <p:cNvSpPr>
            <a:spLocks noGrp="1"/>
          </p:cNvSpPr>
          <p:nvPr>
            <p:ph type="sldNum" sz="quarter" idx="12"/>
          </p:nvPr>
        </p:nvSpPr>
        <p:spPr/>
        <p:txBody>
          <a:bodyPr/>
          <a:lstStyle/>
          <a:p>
            <a:fld id="{707C0A08-E789-43E8-B45F-53269B662A77}" type="slidenum">
              <a:rPr lang="en-US" smtClean="0">
                <a:solidFill>
                  <a:srgbClr val="895D1D"/>
                </a:solidFill>
              </a:rPr>
              <a:pPr/>
              <a:t>‹#›</a:t>
            </a:fld>
            <a:endParaRPr lang="en-US" dirty="0">
              <a:solidFill>
                <a:srgbClr val="895D1D"/>
              </a:solidFill>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1691814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C17B6-3F96-4C6F-82D0-77C114CB1490}" type="datetimeFigureOut">
              <a:rPr lang="en-US" smtClean="0">
                <a:solidFill>
                  <a:srgbClr val="895D1D"/>
                </a:solidFill>
              </a:rPr>
              <a:pPr/>
              <a:t>5/20/2014</a:t>
            </a:fld>
            <a:endParaRPr lang="en-US" dirty="0">
              <a:solidFill>
                <a:srgbClr val="895D1D"/>
              </a:solidFill>
            </a:endParaRPr>
          </a:p>
        </p:txBody>
      </p:sp>
      <p:sp>
        <p:nvSpPr>
          <p:cNvPr id="3" name="Footer Placeholder 2"/>
          <p:cNvSpPr>
            <a:spLocks noGrp="1"/>
          </p:cNvSpPr>
          <p:nvPr>
            <p:ph type="ftr" sz="quarter" idx="11"/>
          </p:nvPr>
        </p:nvSpPr>
        <p:spPr/>
        <p:txBody>
          <a:bodyPr/>
          <a:lstStyle/>
          <a:p>
            <a:endParaRPr lang="en-US" dirty="0">
              <a:solidFill>
                <a:srgbClr val="895D1D"/>
              </a:solidFill>
            </a:endParaRPr>
          </a:p>
        </p:txBody>
      </p:sp>
      <p:sp>
        <p:nvSpPr>
          <p:cNvPr id="4" name="Slide Number Placeholder 3"/>
          <p:cNvSpPr>
            <a:spLocks noGrp="1"/>
          </p:cNvSpPr>
          <p:nvPr>
            <p:ph type="sldNum" sz="quarter" idx="12"/>
          </p:nvPr>
        </p:nvSpPr>
        <p:spPr/>
        <p:txBody>
          <a:bodyPr/>
          <a:lstStyle/>
          <a:p>
            <a:fld id="{707C0A08-E789-43E8-B45F-53269B662A77}" type="slidenum">
              <a:rPr lang="en-US" smtClean="0">
                <a:solidFill>
                  <a:srgbClr val="895D1D"/>
                </a:solidFill>
              </a:rPr>
              <a:pPr/>
              <a:t>‹#›</a:t>
            </a:fld>
            <a:endParaRPr lang="en-US" dirty="0">
              <a:solidFill>
                <a:srgbClr val="895D1D"/>
              </a:solidFill>
            </a:endParaRPr>
          </a:p>
        </p:txBody>
      </p:sp>
    </p:spTree>
    <p:extLst>
      <p:ext uri="{BB962C8B-B14F-4D97-AF65-F5344CB8AC3E}">
        <p14:creationId xmlns:p14="http://schemas.microsoft.com/office/powerpoint/2010/main" val="323759267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3C17B6-3F96-4C6F-82D0-77C114CB1490}" type="datetimeFigureOut">
              <a:rPr lang="en-US" smtClean="0">
                <a:solidFill>
                  <a:srgbClr val="895D1D"/>
                </a:solidFill>
              </a:rPr>
              <a:pPr/>
              <a:t>5/20/2014</a:t>
            </a:fld>
            <a:endParaRPr lang="en-US" dirty="0">
              <a:solidFill>
                <a:srgbClr val="895D1D"/>
              </a:solidFill>
            </a:endParaRPr>
          </a:p>
        </p:txBody>
      </p:sp>
      <p:sp>
        <p:nvSpPr>
          <p:cNvPr id="6" name="Footer Placeholder 5"/>
          <p:cNvSpPr>
            <a:spLocks noGrp="1"/>
          </p:cNvSpPr>
          <p:nvPr>
            <p:ph type="ftr" sz="quarter" idx="11"/>
          </p:nvPr>
        </p:nvSpPr>
        <p:spPr/>
        <p:txBody>
          <a:bodyPr/>
          <a:lstStyle/>
          <a:p>
            <a:endParaRPr lang="en-US" dirty="0">
              <a:solidFill>
                <a:srgbClr val="895D1D"/>
              </a:solidFill>
            </a:endParaRPr>
          </a:p>
        </p:txBody>
      </p:sp>
      <p:sp>
        <p:nvSpPr>
          <p:cNvPr id="7" name="Slide Number Placeholder 6"/>
          <p:cNvSpPr>
            <a:spLocks noGrp="1"/>
          </p:cNvSpPr>
          <p:nvPr>
            <p:ph type="sldNum" sz="quarter" idx="12"/>
          </p:nvPr>
        </p:nvSpPr>
        <p:spPr/>
        <p:txBody>
          <a:bodyPr/>
          <a:lstStyle/>
          <a:p>
            <a:fld id="{707C0A08-E789-43E8-B45F-53269B662A77}" type="slidenum">
              <a:rPr lang="en-US" smtClean="0">
                <a:solidFill>
                  <a:srgbClr val="895D1D"/>
                </a:solidFill>
              </a:rPr>
              <a:pPr/>
              <a:t>‹#›</a:t>
            </a:fld>
            <a:endParaRPr lang="en-US" dirty="0">
              <a:solidFill>
                <a:srgbClr val="895D1D"/>
              </a:solidFill>
            </a:endParaRPr>
          </a:p>
        </p:txBody>
      </p:sp>
    </p:spTree>
    <p:extLst>
      <p:ext uri="{BB962C8B-B14F-4D97-AF65-F5344CB8AC3E}">
        <p14:creationId xmlns:p14="http://schemas.microsoft.com/office/powerpoint/2010/main" val="376061470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C3C17B6-3F96-4C6F-82D0-77C114CB1490}" type="datetimeFigureOut">
              <a:rPr lang="en-US" smtClean="0"/>
              <a:t>5/20/2014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7C0A08-E789-43E8-B45F-53269B662A77}" type="slidenum">
              <a:rPr lang="en-US" smtClean="0"/>
              <a:t>‹#›</a:t>
            </a:fld>
            <a:endParaRPr lang="en-US" dirty="0"/>
          </a:p>
        </p:txBody>
      </p:sp>
      <p:sp>
        <p:nvSpPr>
          <p:cNvPr id="11" name="Title 10"/>
          <p:cNvSpPr>
            <a:spLocks noGrp="1"/>
          </p:cNvSpPr>
          <p:nvPr>
            <p:ph type="title"/>
          </p:nvPr>
        </p:nvSpPr>
        <p:spPr/>
        <p:txBody>
          <a:bodyPr/>
          <a:lstStyle/>
          <a:p>
            <a:r>
              <a:rPr lang="en-US" dirty="0" smtClean="0"/>
              <a:t>Click to edit Master title style</a:t>
            </a:r>
            <a:endParaRPr lang="en-US" dirty="0"/>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3C17B6-3F96-4C6F-82D0-77C114CB1490}" type="datetimeFigureOut">
              <a:rPr lang="en-US" smtClean="0">
                <a:solidFill>
                  <a:srgbClr val="895D1D"/>
                </a:solidFill>
              </a:rPr>
              <a:pPr/>
              <a:t>5/20/2014</a:t>
            </a:fld>
            <a:endParaRPr lang="en-US" dirty="0">
              <a:solidFill>
                <a:srgbClr val="895D1D"/>
              </a:solidFill>
            </a:endParaRPr>
          </a:p>
        </p:txBody>
      </p:sp>
      <p:sp>
        <p:nvSpPr>
          <p:cNvPr id="6" name="Footer Placeholder 5"/>
          <p:cNvSpPr>
            <a:spLocks noGrp="1"/>
          </p:cNvSpPr>
          <p:nvPr>
            <p:ph type="ftr" sz="quarter" idx="11"/>
          </p:nvPr>
        </p:nvSpPr>
        <p:spPr/>
        <p:txBody>
          <a:bodyPr/>
          <a:lstStyle/>
          <a:p>
            <a:endParaRPr lang="en-US" dirty="0">
              <a:solidFill>
                <a:srgbClr val="895D1D"/>
              </a:solidFill>
            </a:endParaRPr>
          </a:p>
        </p:txBody>
      </p:sp>
      <p:sp>
        <p:nvSpPr>
          <p:cNvPr id="7" name="Slide Number Placeholder 6"/>
          <p:cNvSpPr>
            <a:spLocks noGrp="1"/>
          </p:cNvSpPr>
          <p:nvPr>
            <p:ph type="sldNum" sz="quarter" idx="12"/>
          </p:nvPr>
        </p:nvSpPr>
        <p:spPr/>
        <p:txBody>
          <a:bodyPr/>
          <a:lstStyle/>
          <a:p>
            <a:fld id="{707C0A08-E789-43E8-B45F-53269B662A77}" type="slidenum">
              <a:rPr lang="en-US" smtClean="0">
                <a:solidFill>
                  <a:srgbClr val="895D1D"/>
                </a:solidFill>
              </a:rPr>
              <a:pPr/>
              <a:t>‹#›</a:t>
            </a:fld>
            <a:endParaRPr lang="en-US" dirty="0">
              <a:solidFill>
                <a:srgbClr val="895D1D"/>
              </a:solidFill>
            </a:endParaRPr>
          </a:p>
        </p:txBody>
      </p:sp>
    </p:spTree>
    <p:extLst>
      <p:ext uri="{BB962C8B-B14F-4D97-AF65-F5344CB8AC3E}">
        <p14:creationId xmlns:p14="http://schemas.microsoft.com/office/powerpoint/2010/main" val="388951359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3C17B6-3F96-4C6F-82D0-77C114CB1490}" type="datetimeFigureOut">
              <a:rPr lang="en-US" smtClean="0">
                <a:solidFill>
                  <a:srgbClr val="895D1D"/>
                </a:solidFill>
              </a:rPr>
              <a:pPr/>
              <a:t>5/20/2014</a:t>
            </a:fld>
            <a:endParaRPr lang="en-US" dirty="0">
              <a:solidFill>
                <a:srgbClr val="895D1D"/>
              </a:solidFill>
            </a:endParaRPr>
          </a:p>
        </p:txBody>
      </p:sp>
      <p:sp>
        <p:nvSpPr>
          <p:cNvPr id="5" name="Footer Placeholder 4"/>
          <p:cNvSpPr>
            <a:spLocks noGrp="1"/>
          </p:cNvSpPr>
          <p:nvPr>
            <p:ph type="ftr" sz="quarter" idx="11"/>
          </p:nvPr>
        </p:nvSpPr>
        <p:spPr/>
        <p:txBody>
          <a:bodyPr/>
          <a:lstStyle/>
          <a:p>
            <a:endParaRPr lang="en-US" dirty="0">
              <a:solidFill>
                <a:srgbClr val="895D1D"/>
              </a:solidFill>
            </a:endParaRPr>
          </a:p>
        </p:txBody>
      </p:sp>
      <p:sp>
        <p:nvSpPr>
          <p:cNvPr id="6" name="Slide Number Placeholder 5"/>
          <p:cNvSpPr>
            <a:spLocks noGrp="1"/>
          </p:cNvSpPr>
          <p:nvPr>
            <p:ph type="sldNum" sz="quarter" idx="12"/>
          </p:nvPr>
        </p:nvSpPr>
        <p:spPr/>
        <p:txBody>
          <a:bodyPr/>
          <a:lstStyle/>
          <a:p>
            <a:fld id="{707C0A08-E789-43E8-B45F-53269B662A77}" type="slidenum">
              <a:rPr lang="en-US" smtClean="0">
                <a:solidFill>
                  <a:srgbClr val="895D1D"/>
                </a:solidFill>
              </a:rPr>
              <a:pPr/>
              <a:t>‹#›</a:t>
            </a:fld>
            <a:endParaRPr lang="en-US" dirty="0">
              <a:solidFill>
                <a:srgbClr val="895D1D"/>
              </a:solidFill>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18516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3C17B6-3F96-4C6F-82D0-77C114CB1490}" type="datetimeFigureOut">
              <a:rPr lang="en-US" smtClean="0">
                <a:solidFill>
                  <a:srgbClr val="895D1D"/>
                </a:solidFill>
              </a:rPr>
              <a:pPr/>
              <a:t>5/20/2014</a:t>
            </a:fld>
            <a:endParaRPr lang="en-US" dirty="0">
              <a:solidFill>
                <a:srgbClr val="895D1D"/>
              </a:solidFill>
            </a:endParaRPr>
          </a:p>
        </p:txBody>
      </p:sp>
      <p:sp>
        <p:nvSpPr>
          <p:cNvPr id="5" name="Footer Placeholder 4"/>
          <p:cNvSpPr>
            <a:spLocks noGrp="1"/>
          </p:cNvSpPr>
          <p:nvPr>
            <p:ph type="ftr" sz="quarter" idx="11"/>
          </p:nvPr>
        </p:nvSpPr>
        <p:spPr/>
        <p:txBody>
          <a:bodyPr/>
          <a:lstStyle/>
          <a:p>
            <a:endParaRPr lang="en-US" dirty="0">
              <a:solidFill>
                <a:srgbClr val="895D1D"/>
              </a:solidFill>
            </a:endParaRPr>
          </a:p>
        </p:txBody>
      </p:sp>
      <p:sp>
        <p:nvSpPr>
          <p:cNvPr id="6" name="Slide Number Placeholder 5"/>
          <p:cNvSpPr>
            <a:spLocks noGrp="1"/>
          </p:cNvSpPr>
          <p:nvPr>
            <p:ph type="sldNum" sz="quarter" idx="12"/>
          </p:nvPr>
        </p:nvSpPr>
        <p:spPr/>
        <p:txBody>
          <a:bodyPr/>
          <a:lstStyle/>
          <a:p>
            <a:fld id="{707C0A08-E789-43E8-B45F-53269B662A77}" type="slidenum">
              <a:rPr lang="en-US" smtClean="0">
                <a:solidFill>
                  <a:srgbClr val="895D1D"/>
                </a:solidFill>
              </a:rPr>
              <a:pPr/>
              <a:t>‹#›</a:t>
            </a:fld>
            <a:endParaRPr lang="en-US" dirty="0">
              <a:solidFill>
                <a:srgbClr val="895D1D"/>
              </a:solidFill>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5275174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3C17B6-3F96-4C6F-82D0-77C114CB1490}" type="datetimeFigureOut">
              <a:rPr lang="en-US" smtClean="0"/>
              <a:t>5/20/2014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7C0A08-E789-43E8-B45F-53269B662A77}"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C3C17B6-3F96-4C6F-82D0-77C114CB1490}" type="datetimeFigureOut">
              <a:rPr lang="en-US" smtClean="0"/>
              <a:t>5/20/2014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7C0A08-E789-43E8-B45F-53269B662A77}" type="slidenum">
              <a:rPr lang="en-US" smtClean="0"/>
              <a:t>‹#›</a:t>
            </a:fld>
            <a:endParaRPr lang="en-US" dirty="0"/>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C3C17B6-3F96-4C6F-82D0-77C114CB1490}" type="datetimeFigureOut">
              <a:rPr lang="en-US" smtClean="0"/>
              <a:t>5/20/2014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07C0A08-E789-43E8-B45F-53269B662A77}" type="slidenum">
              <a:rPr lang="en-US" smtClean="0"/>
              <a:t>‹#›</a:t>
            </a:fld>
            <a:endParaRPr lang="en-US" dirty="0"/>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C3C17B6-3F96-4C6F-82D0-77C114CB1490}" type="datetimeFigureOut">
              <a:rPr lang="en-US" smtClean="0"/>
              <a:t>5/20/2014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07C0A08-E789-43E8-B45F-53269B662A77}" type="slidenum">
              <a:rPr lang="en-US" smtClean="0"/>
              <a:t>‹#›</a:t>
            </a:fld>
            <a:endParaRPr lang="en-US" dirty="0"/>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C17B6-3F96-4C6F-82D0-77C114CB1490}" type="datetimeFigureOut">
              <a:rPr lang="en-US" smtClean="0"/>
              <a:t>5/20/2014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07C0A08-E789-43E8-B45F-53269B662A77}"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3C17B6-3F96-4C6F-82D0-77C114CB1490}" type="datetimeFigureOut">
              <a:rPr lang="en-US" smtClean="0"/>
              <a:t>5/20/2014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7C0A08-E789-43E8-B45F-53269B662A77}"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3C17B6-3F96-4C6F-82D0-77C114CB1490}" type="datetimeFigureOut">
              <a:rPr lang="en-US" smtClean="0"/>
              <a:t>5/20/2014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7C0A08-E789-43E8-B45F-53269B662A77}"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BC3C17B6-3F96-4C6F-82D0-77C114CB1490}" type="datetimeFigureOut">
              <a:rPr lang="en-US" smtClean="0"/>
              <a:t>5/20/2014</a:t>
            </a:fld>
            <a:endParaRPr lang="en-US" dirty="0"/>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707C0A08-E789-43E8-B45F-53269B662A77}"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BC3C17B6-3F96-4C6F-82D0-77C114CB1490}" type="datetimeFigureOut">
              <a:rPr lang="en-US" smtClean="0">
                <a:solidFill>
                  <a:srgbClr val="895D1D"/>
                </a:solidFill>
              </a:rPr>
              <a:pPr/>
              <a:t>5/20/2014</a:t>
            </a:fld>
            <a:endParaRPr lang="en-US" dirty="0">
              <a:solidFill>
                <a:srgbClr val="895D1D"/>
              </a:solidFill>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solidFill>
                <a:srgbClr val="895D1D"/>
              </a:solidFill>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707C0A08-E789-43E8-B45F-53269B662A77}" type="slidenum">
              <a:rPr lang="en-US" smtClean="0">
                <a:solidFill>
                  <a:srgbClr val="895D1D"/>
                </a:solidFill>
              </a:rPr>
              <a:pPr/>
              <a:t>‹#›</a:t>
            </a:fld>
            <a:endParaRPr lang="en-US" dirty="0">
              <a:solidFill>
                <a:srgbClr val="895D1D"/>
              </a:solidFill>
            </a:endParaRPr>
          </a:p>
        </p:txBody>
      </p:sp>
    </p:spTree>
    <p:extLst>
      <p:ext uri="{BB962C8B-B14F-4D97-AF65-F5344CB8AC3E}">
        <p14:creationId xmlns:p14="http://schemas.microsoft.com/office/powerpoint/2010/main" val="105770268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cdc.gov/nchs/fastats/lcod.ht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609600"/>
            <a:ext cx="8000999" cy="2057400"/>
          </a:xfrm>
        </p:spPr>
        <p:txBody>
          <a:bodyPr/>
          <a:lstStyle/>
          <a:p>
            <a:r>
              <a:rPr lang="en-US" sz="2800" i="1" dirty="0" smtClean="0">
                <a:effectLst>
                  <a:outerShdw blurRad="38100" dist="38100" dir="2700000" algn="tl">
                    <a:srgbClr val="000000">
                      <a:alpha val="43137"/>
                    </a:srgbClr>
                  </a:outerShdw>
                </a:effectLst>
              </a:rPr>
              <a:t/>
            </a:r>
            <a:br>
              <a:rPr lang="en-US" sz="2800" i="1" dirty="0" smtClean="0">
                <a:effectLst>
                  <a:outerShdw blurRad="38100" dist="38100" dir="2700000" algn="tl">
                    <a:srgbClr val="000000">
                      <a:alpha val="43137"/>
                    </a:srgbClr>
                  </a:outerShdw>
                </a:effectLst>
              </a:rPr>
            </a:br>
            <a:r>
              <a:rPr lang="en-US" sz="2800" i="1" dirty="0">
                <a:effectLst>
                  <a:outerShdw blurRad="38100" dist="38100" dir="2700000" algn="tl">
                    <a:srgbClr val="000000">
                      <a:alpha val="43137"/>
                    </a:srgbClr>
                  </a:outerShdw>
                </a:effectLst>
              </a:rPr>
              <a:t/>
            </a:r>
            <a:br>
              <a:rPr lang="en-US" sz="2800" i="1" dirty="0">
                <a:effectLst>
                  <a:outerShdw blurRad="38100" dist="38100" dir="2700000" algn="tl">
                    <a:srgbClr val="000000">
                      <a:alpha val="43137"/>
                    </a:srgbClr>
                  </a:outerShdw>
                </a:effectLst>
              </a:rPr>
            </a:br>
            <a:r>
              <a:rPr lang="en-US" sz="2800" i="1" dirty="0" smtClean="0">
                <a:effectLst>
                  <a:outerShdw blurRad="38100" dist="38100" dir="2700000" algn="tl">
                    <a:srgbClr val="000000">
                      <a:alpha val="43137"/>
                    </a:srgbClr>
                  </a:outerShdw>
                </a:effectLst>
              </a:rPr>
              <a:t>Meeting 10</a:t>
            </a:r>
            <a:br>
              <a:rPr lang="en-US" sz="2800" i="1" dirty="0" smtClean="0">
                <a:effectLst>
                  <a:outerShdw blurRad="38100" dist="38100" dir="2700000" algn="tl">
                    <a:srgbClr val="000000">
                      <a:alpha val="43137"/>
                    </a:srgbClr>
                  </a:outerShdw>
                </a:effectLst>
              </a:rPr>
            </a:br>
            <a:r>
              <a:rPr lang="en-US" sz="2800" i="1" dirty="0" smtClean="0">
                <a:effectLst>
                  <a:outerShdw blurRad="38100" dist="38100" dir="2700000" algn="tl">
                    <a:srgbClr val="000000">
                      <a:alpha val="43137"/>
                    </a:srgbClr>
                  </a:outerShdw>
                </a:effectLst>
              </a:rPr>
              <a:t/>
            </a:r>
            <a:br>
              <a:rPr lang="en-US" sz="2800" i="1" dirty="0" smtClean="0">
                <a:effectLst>
                  <a:outerShdw blurRad="38100" dist="38100" dir="2700000" algn="tl">
                    <a:srgbClr val="000000">
                      <a:alpha val="43137"/>
                    </a:srgbClr>
                  </a:outerShdw>
                </a:effectLst>
              </a:rPr>
            </a:br>
            <a:r>
              <a:rPr lang="en-US" sz="4400" b="1" dirty="0">
                <a:effectLst/>
              </a:rPr>
              <a:t>Heart Disease </a:t>
            </a:r>
            <a:r>
              <a:rPr lang="en-US" sz="4400" b="1" dirty="0" smtClean="0">
                <a:effectLst/>
              </a:rPr>
              <a:t>or</a:t>
            </a:r>
            <a:br>
              <a:rPr lang="en-US" sz="4400" b="1" dirty="0" smtClean="0">
                <a:effectLst/>
              </a:rPr>
            </a:br>
            <a:r>
              <a:rPr lang="en-US" sz="4400" b="1" dirty="0" smtClean="0">
                <a:effectLst/>
              </a:rPr>
              <a:t>Heart </a:t>
            </a:r>
            <a:r>
              <a:rPr lang="en-US" sz="4400" b="1" dirty="0">
                <a:effectLst/>
              </a:rPr>
              <a:t>Health?</a:t>
            </a:r>
            <a:endParaRPr lang="en-US" sz="4400" dirty="0">
              <a:effectLst/>
            </a:endParaRPr>
          </a:p>
        </p:txBody>
      </p:sp>
      <p:sp>
        <p:nvSpPr>
          <p:cNvPr id="3" name="Subtitle 2"/>
          <p:cNvSpPr>
            <a:spLocks noGrp="1"/>
          </p:cNvSpPr>
          <p:nvPr>
            <p:ph type="subTitle" idx="1"/>
          </p:nvPr>
        </p:nvSpPr>
        <p:spPr>
          <a:xfrm>
            <a:off x="1447800" y="4267200"/>
            <a:ext cx="6400800" cy="1752600"/>
          </a:xfrm>
        </p:spPr>
        <p:txBody>
          <a:bodyPr/>
          <a:lstStyle/>
          <a:p>
            <a:r>
              <a:rPr lang="en-US" dirty="0" smtClean="0"/>
              <a:t>City of Ventura</a:t>
            </a:r>
          </a:p>
          <a:p>
            <a:r>
              <a:rPr lang="en-US" dirty="0" smtClean="0"/>
              <a:t>Wellness Program </a:t>
            </a:r>
            <a:r>
              <a:rPr lang="en-US" dirty="0" smtClean="0"/>
              <a:t>2014 A</a:t>
            </a:r>
            <a:endParaRPr lang="en-US" dirty="0" smtClean="0"/>
          </a:p>
          <a:p>
            <a:r>
              <a:rPr lang="en-US" dirty="0" smtClean="0"/>
              <a:t>w/ Dr. Kristofer Young</a:t>
            </a:r>
            <a:endParaRPr lang="en-US" dirty="0"/>
          </a:p>
        </p:txBody>
      </p:sp>
    </p:spTree>
    <p:extLst>
      <p:ext uri="{BB962C8B-B14F-4D97-AF65-F5344CB8AC3E}">
        <p14:creationId xmlns:p14="http://schemas.microsoft.com/office/powerpoint/2010/main" val="69239158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209800"/>
            <a:ext cx="7315200" cy="3810000"/>
          </a:xfrm>
        </p:spPr>
        <p:txBody>
          <a:bodyPr>
            <a:normAutofit/>
          </a:bodyPr>
          <a:lstStyle/>
          <a:p>
            <a:pPr marL="0" indent="0" algn="ctr">
              <a:buNone/>
            </a:pPr>
            <a:r>
              <a:rPr lang="en-US" sz="3200" b="1" dirty="0">
                <a:solidFill>
                  <a:schemeClr val="accent1"/>
                </a:solidFill>
              </a:rPr>
              <a:t>Quest Diagnostics</a:t>
            </a:r>
          </a:p>
          <a:p>
            <a:pPr>
              <a:buFont typeface="Wingdings" pitchFamily="2" charset="2"/>
              <a:buChar char="§"/>
            </a:pPr>
            <a:r>
              <a:rPr lang="en-US" sz="2800" dirty="0">
                <a:solidFill>
                  <a:schemeClr val="accent1"/>
                </a:solidFill>
              </a:rPr>
              <a:t>Cardiac Risk Assessment</a:t>
            </a:r>
          </a:p>
          <a:p>
            <a:pPr lvl="1">
              <a:buFont typeface="Wingdings" pitchFamily="2" charset="2"/>
              <a:buChar char="§"/>
            </a:pPr>
            <a:r>
              <a:rPr lang="en-US" sz="2600" dirty="0" smtClean="0">
                <a:solidFill>
                  <a:schemeClr val="accent1"/>
                </a:solidFill>
              </a:rPr>
              <a:t>Lipid </a:t>
            </a:r>
            <a:r>
              <a:rPr lang="en-US" sz="2600" dirty="0">
                <a:solidFill>
                  <a:schemeClr val="accent1"/>
                </a:solidFill>
              </a:rPr>
              <a:t>profile; </a:t>
            </a:r>
            <a:endParaRPr lang="en-US" sz="2600" dirty="0" smtClean="0">
              <a:solidFill>
                <a:schemeClr val="accent1"/>
              </a:solidFill>
            </a:endParaRPr>
          </a:p>
          <a:p>
            <a:pPr lvl="1">
              <a:buFont typeface="Wingdings" pitchFamily="2" charset="2"/>
              <a:buChar char="§"/>
            </a:pPr>
            <a:r>
              <a:rPr lang="en-US" sz="2600" dirty="0" err="1" smtClean="0">
                <a:solidFill>
                  <a:schemeClr val="accent1"/>
                </a:solidFill>
              </a:rPr>
              <a:t>hs</a:t>
            </a:r>
            <a:r>
              <a:rPr lang="en-US" sz="2600" dirty="0" smtClean="0">
                <a:solidFill>
                  <a:schemeClr val="accent1"/>
                </a:solidFill>
              </a:rPr>
              <a:t>-CRP</a:t>
            </a:r>
            <a:r>
              <a:rPr lang="en-US" sz="2600" dirty="0">
                <a:solidFill>
                  <a:schemeClr val="accent1"/>
                </a:solidFill>
              </a:rPr>
              <a:t>; </a:t>
            </a:r>
            <a:endParaRPr lang="en-US" sz="2600" dirty="0" smtClean="0">
              <a:solidFill>
                <a:schemeClr val="accent1"/>
              </a:solidFill>
            </a:endParaRPr>
          </a:p>
          <a:p>
            <a:pPr lvl="1">
              <a:buFont typeface="Wingdings" pitchFamily="2" charset="2"/>
              <a:buChar char="§"/>
            </a:pPr>
            <a:r>
              <a:rPr lang="en-US" sz="2600" dirty="0" err="1" smtClean="0">
                <a:solidFill>
                  <a:schemeClr val="accent1"/>
                </a:solidFill>
              </a:rPr>
              <a:t>Lp</a:t>
            </a:r>
            <a:r>
              <a:rPr lang="en-US" sz="2600" dirty="0" smtClean="0">
                <a:solidFill>
                  <a:schemeClr val="accent1"/>
                </a:solidFill>
              </a:rPr>
              <a:t>(a</a:t>
            </a:r>
            <a:r>
              <a:rPr lang="en-US" sz="2600" dirty="0">
                <a:solidFill>
                  <a:schemeClr val="accent1"/>
                </a:solidFill>
              </a:rPr>
              <a:t>); </a:t>
            </a:r>
            <a:endParaRPr lang="en-US" sz="2600" dirty="0" smtClean="0">
              <a:solidFill>
                <a:schemeClr val="accent1"/>
              </a:solidFill>
            </a:endParaRPr>
          </a:p>
          <a:p>
            <a:pPr lvl="1">
              <a:buFont typeface="Wingdings" pitchFamily="2" charset="2"/>
              <a:buChar char="§"/>
            </a:pPr>
            <a:r>
              <a:rPr lang="en-US" sz="2600" dirty="0" smtClean="0">
                <a:solidFill>
                  <a:schemeClr val="accent1"/>
                </a:solidFill>
              </a:rPr>
              <a:t>Lp-PLA2</a:t>
            </a:r>
          </a:p>
        </p:txBody>
      </p:sp>
      <p:sp>
        <p:nvSpPr>
          <p:cNvPr id="3" name="Title 2"/>
          <p:cNvSpPr>
            <a:spLocks noGrp="1"/>
          </p:cNvSpPr>
          <p:nvPr>
            <p:ph type="title"/>
          </p:nvPr>
        </p:nvSpPr>
        <p:spPr>
          <a:xfrm>
            <a:off x="304800" y="570156"/>
            <a:ext cx="8458200" cy="1054250"/>
          </a:xfrm>
        </p:spPr>
        <p:txBody>
          <a:bodyPr/>
          <a:lstStyle/>
          <a:p>
            <a:r>
              <a:rPr lang="en-US" sz="4400" dirty="0" smtClean="0">
                <a:solidFill>
                  <a:schemeClr val="tx2">
                    <a:lumMod val="75000"/>
                  </a:schemeClr>
                </a:solidFill>
              </a:rPr>
              <a:t>Laboratory Test Variations</a:t>
            </a:r>
            <a:endParaRPr lang="en-US" sz="4400" dirty="0">
              <a:solidFill>
                <a:schemeClr val="tx2">
                  <a:lumMod val="75000"/>
                </a:schemeClr>
              </a:solidFill>
            </a:endParaRPr>
          </a:p>
        </p:txBody>
      </p:sp>
      <p:sp>
        <p:nvSpPr>
          <p:cNvPr id="5" name="TextBox 4"/>
          <p:cNvSpPr txBox="1"/>
          <p:nvPr/>
        </p:nvSpPr>
        <p:spPr>
          <a:xfrm>
            <a:off x="685800" y="228600"/>
            <a:ext cx="4800600" cy="461665"/>
          </a:xfrm>
          <a:prstGeom prst="rect">
            <a:avLst/>
          </a:prstGeom>
          <a:noFill/>
        </p:spPr>
        <p:txBody>
          <a:bodyPr wrap="square" rtlCol="0">
            <a:spAutoFit/>
          </a:bodyPr>
          <a:lstStyle/>
          <a:p>
            <a:r>
              <a:rPr lang="en-US" sz="2400" b="1" dirty="0">
                <a:solidFill>
                  <a:schemeClr val="tx2">
                    <a:lumMod val="75000"/>
                  </a:schemeClr>
                </a:solidFill>
              </a:rPr>
              <a:t>Heart Disease or Heart Health?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7038" y="3741361"/>
            <a:ext cx="3993962" cy="1668839"/>
          </a:xfrm>
          <a:prstGeom prst="rect">
            <a:avLst/>
          </a:prstGeom>
        </p:spPr>
      </p:pic>
    </p:spTree>
    <p:extLst>
      <p:ext uri="{BB962C8B-B14F-4D97-AF65-F5344CB8AC3E}">
        <p14:creationId xmlns:p14="http://schemas.microsoft.com/office/powerpoint/2010/main" val="80994939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12"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additive="base">
                                        <p:cTn id="15"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additive="base">
                                        <p:cTn id="21"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2"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 calcmode="lin" valueType="num">
                                      <p:cBhvr additive="base">
                                        <p:cTn id="27"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2"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 calcmode="lin" valueType="num">
                                      <p:cBhvr additive="base">
                                        <p:cTn id="33"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2"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 calcmode="lin" valueType="num">
                                      <p:cBhvr additive="base">
                                        <p:cTn id="39"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38100"/>
            <a:ext cx="6521522" cy="6731556"/>
          </a:xfrm>
          <a:prstGeom prst="rect">
            <a:avLst/>
          </a:prstGeom>
        </p:spPr>
      </p:pic>
    </p:spTree>
    <p:extLst>
      <p:ext uri="{BB962C8B-B14F-4D97-AF65-F5344CB8AC3E}">
        <p14:creationId xmlns:p14="http://schemas.microsoft.com/office/powerpoint/2010/main" val="394321859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76664"/>
            <a:ext cx="5876461" cy="6628936"/>
          </a:xfrm>
          <a:prstGeom prst="rect">
            <a:avLst/>
          </a:prstGeom>
        </p:spPr>
      </p:pic>
    </p:spTree>
    <p:extLst>
      <p:ext uri="{BB962C8B-B14F-4D97-AF65-F5344CB8AC3E}">
        <p14:creationId xmlns:p14="http://schemas.microsoft.com/office/powerpoint/2010/main" val="178653874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52401"/>
            <a:ext cx="7026643" cy="6538084"/>
          </a:xfrm>
          <a:prstGeom prst="rect">
            <a:avLst/>
          </a:prstGeom>
        </p:spPr>
      </p:pic>
    </p:spTree>
    <p:extLst>
      <p:ext uri="{BB962C8B-B14F-4D97-AF65-F5344CB8AC3E}">
        <p14:creationId xmlns:p14="http://schemas.microsoft.com/office/powerpoint/2010/main" val="235773087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1" y="152400"/>
            <a:ext cx="5651028" cy="6539047"/>
          </a:xfrm>
          <a:prstGeom prst="rect">
            <a:avLst/>
          </a:prstGeom>
        </p:spPr>
      </p:pic>
    </p:spTree>
    <p:extLst>
      <p:ext uri="{BB962C8B-B14F-4D97-AF65-F5344CB8AC3E}">
        <p14:creationId xmlns:p14="http://schemas.microsoft.com/office/powerpoint/2010/main" val="119633128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52400"/>
            <a:ext cx="5650243" cy="6539954"/>
          </a:xfrm>
          <a:prstGeom prst="rect">
            <a:avLst/>
          </a:prstGeom>
        </p:spPr>
      </p:pic>
    </p:spTree>
    <p:extLst>
      <p:ext uri="{BB962C8B-B14F-4D97-AF65-F5344CB8AC3E}">
        <p14:creationId xmlns:p14="http://schemas.microsoft.com/office/powerpoint/2010/main" val="278301483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2286000"/>
            <a:ext cx="8382000" cy="4191000"/>
          </a:xfrm>
        </p:spPr>
      </p:pic>
      <p:sp>
        <p:nvSpPr>
          <p:cNvPr id="3" name="Title 2"/>
          <p:cNvSpPr>
            <a:spLocks noGrp="1"/>
          </p:cNvSpPr>
          <p:nvPr>
            <p:ph type="title"/>
          </p:nvPr>
        </p:nvSpPr>
        <p:spPr>
          <a:xfrm>
            <a:off x="304800" y="570156"/>
            <a:ext cx="8458200" cy="1054250"/>
          </a:xfrm>
        </p:spPr>
        <p:txBody>
          <a:bodyPr/>
          <a:lstStyle/>
          <a:p>
            <a:r>
              <a:rPr lang="en-US" sz="4400" dirty="0">
                <a:solidFill>
                  <a:schemeClr val="tx2">
                    <a:lumMod val="75000"/>
                  </a:schemeClr>
                </a:solidFill>
              </a:rPr>
              <a:t>Laboratory Test Variations</a:t>
            </a:r>
          </a:p>
        </p:txBody>
      </p:sp>
      <p:sp>
        <p:nvSpPr>
          <p:cNvPr id="5" name="TextBox 4"/>
          <p:cNvSpPr txBox="1"/>
          <p:nvPr/>
        </p:nvSpPr>
        <p:spPr>
          <a:xfrm>
            <a:off x="685800" y="228600"/>
            <a:ext cx="4800600" cy="461665"/>
          </a:xfrm>
          <a:prstGeom prst="rect">
            <a:avLst/>
          </a:prstGeom>
          <a:noFill/>
        </p:spPr>
        <p:txBody>
          <a:bodyPr wrap="square" rtlCol="0">
            <a:spAutoFit/>
          </a:bodyPr>
          <a:lstStyle/>
          <a:p>
            <a:r>
              <a:rPr lang="en-US" sz="2400" b="1" dirty="0">
                <a:solidFill>
                  <a:schemeClr val="tx2">
                    <a:lumMod val="75000"/>
                  </a:schemeClr>
                </a:solidFill>
              </a:rPr>
              <a:t>Heart Disease or Heart Health?</a:t>
            </a:r>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447800"/>
            <a:ext cx="3733800" cy="886915"/>
          </a:xfrm>
          <a:prstGeom prst="rect">
            <a:avLst/>
          </a:prstGeom>
        </p:spPr>
      </p:pic>
    </p:spTree>
    <p:extLst>
      <p:ext uri="{BB962C8B-B14F-4D97-AF65-F5344CB8AC3E}">
        <p14:creationId xmlns:p14="http://schemas.microsoft.com/office/powerpoint/2010/main" val="178076749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2286000"/>
            <a:ext cx="6858000" cy="4286249"/>
          </a:xfrm>
        </p:spPr>
      </p:pic>
      <p:sp>
        <p:nvSpPr>
          <p:cNvPr id="3" name="Title 2"/>
          <p:cNvSpPr>
            <a:spLocks noGrp="1"/>
          </p:cNvSpPr>
          <p:nvPr>
            <p:ph type="title"/>
          </p:nvPr>
        </p:nvSpPr>
        <p:spPr>
          <a:xfrm>
            <a:off x="304800" y="570156"/>
            <a:ext cx="8458200" cy="1054250"/>
          </a:xfrm>
        </p:spPr>
        <p:txBody>
          <a:bodyPr/>
          <a:lstStyle/>
          <a:p>
            <a:r>
              <a:rPr lang="en-US" sz="4400" dirty="0">
                <a:solidFill>
                  <a:schemeClr val="tx2">
                    <a:lumMod val="75000"/>
                  </a:schemeClr>
                </a:solidFill>
              </a:rPr>
              <a:t>Laboratory Test Variations</a:t>
            </a:r>
          </a:p>
        </p:txBody>
      </p:sp>
      <p:sp>
        <p:nvSpPr>
          <p:cNvPr id="5" name="TextBox 4"/>
          <p:cNvSpPr txBox="1"/>
          <p:nvPr/>
        </p:nvSpPr>
        <p:spPr>
          <a:xfrm>
            <a:off x="685800" y="228600"/>
            <a:ext cx="4800600" cy="461665"/>
          </a:xfrm>
          <a:prstGeom prst="rect">
            <a:avLst/>
          </a:prstGeom>
          <a:noFill/>
        </p:spPr>
        <p:txBody>
          <a:bodyPr wrap="square" rtlCol="0">
            <a:spAutoFit/>
          </a:bodyPr>
          <a:lstStyle/>
          <a:p>
            <a:r>
              <a:rPr lang="en-US" sz="2400" b="1" dirty="0">
                <a:solidFill>
                  <a:schemeClr val="tx2">
                    <a:lumMod val="75000"/>
                  </a:schemeClr>
                </a:solidFill>
              </a:rPr>
              <a:t>Heart Disease or Heart Health?</a:t>
            </a:r>
          </a:p>
        </p:txBody>
      </p:sp>
    </p:spTree>
    <p:extLst>
      <p:ext uri="{BB962C8B-B14F-4D97-AF65-F5344CB8AC3E}">
        <p14:creationId xmlns:p14="http://schemas.microsoft.com/office/powerpoint/2010/main" val="241066354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6261"/>
            <a:ext cx="8153400" cy="6544317"/>
          </a:xfrm>
          <a:prstGeom prst="rect">
            <a:avLst/>
          </a:prstGeom>
        </p:spPr>
      </p:pic>
    </p:spTree>
    <p:extLst>
      <p:ext uri="{BB962C8B-B14F-4D97-AF65-F5344CB8AC3E}">
        <p14:creationId xmlns:p14="http://schemas.microsoft.com/office/powerpoint/2010/main" val="84399483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209800"/>
            <a:ext cx="7848600" cy="4419600"/>
          </a:xfrm>
        </p:spPr>
        <p:txBody>
          <a:bodyPr>
            <a:normAutofit fontScale="55000" lnSpcReduction="20000"/>
          </a:bodyPr>
          <a:lstStyle/>
          <a:p>
            <a:pPr marL="0" indent="0" algn="ctr">
              <a:buNone/>
            </a:pPr>
            <a:r>
              <a:rPr lang="en-US" sz="4400" dirty="0" smtClean="0">
                <a:solidFill>
                  <a:schemeClr val="accent1"/>
                </a:solidFill>
              </a:rPr>
              <a:t>Dr. Mark Hyman</a:t>
            </a:r>
          </a:p>
          <a:p>
            <a:pPr marL="0" indent="0">
              <a:buNone/>
            </a:pPr>
            <a:r>
              <a:rPr lang="en-US" sz="2900" dirty="0">
                <a:solidFill>
                  <a:schemeClr val="accent1"/>
                </a:solidFill>
              </a:rPr>
              <a:t> </a:t>
            </a:r>
            <a:r>
              <a:rPr lang="en-US" sz="2900" dirty="0" smtClean="0">
                <a:solidFill>
                  <a:schemeClr val="accent1"/>
                </a:solidFill>
              </a:rPr>
              <a:t>  1</a:t>
            </a:r>
            <a:r>
              <a:rPr lang="en-US" sz="2900" dirty="0">
                <a:solidFill>
                  <a:schemeClr val="accent1"/>
                </a:solidFill>
              </a:rPr>
              <a:t>. Total cholesterol, HDL cholesterol, LDL cholesterol, and triglycerides.</a:t>
            </a:r>
          </a:p>
          <a:p>
            <a:pPr marL="0" indent="0">
              <a:buNone/>
            </a:pPr>
            <a:r>
              <a:rPr lang="en-US" sz="2900" dirty="0">
                <a:solidFill>
                  <a:schemeClr val="accent1"/>
                </a:solidFill>
              </a:rPr>
              <a:t>   2. NMR Lipid Profile. This looks at your cholesterol under an MRI scan to assess the size of the particles, which can determine your cardiovascular risk.</a:t>
            </a:r>
          </a:p>
          <a:p>
            <a:pPr marL="0" indent="0">
              <a:buNone/>
            </a:pPr>
            <a:r>
              <a:rPr lang="en-US" sz="2900" dirty="0">
                <a:solidFill>
                  <a:schemeClr val="accent1"/>
                </a:solidFill>
              </a:rPr>
              <a:t>   3. Cardio C-reactive protein. This is a marker of inflammation in the body that is essential to understand in the context of overall risk. </a:t>
            </a:r>
          </a:p>
          <a:p>
            <a:pPr marL="0" indent="0">
              <a:buNone/>
            </a:pPr>
            <a:r>
              <a:rPr lang="en-US" sz="2900" dirty="0">
                <a:solidFill>
                  <a:schemeClr val="accent1"/>
                </a:solidFill>
              </a:rPr>
              <a:t>   4. Homocysteine. Your homocysteine measures your folate status.</a:t>
            </a:r>
          </a:p>
          <a:p>
            <a:pPr marL="0" indent="0">
              <a:buNone/>
            </a:pPr>
            <a:r>
              <a:rPr lang="en-US" sz="2900" dirty="0">
                <a:solidFill>
                  <a:schemeClr val="accent1"/>
                </a:solidFill>
              </a:rPr>
              <a:t>   5. Lipid peroxides or TBARS test, which looks at the amount of oxidized or rancid fat. Indicates whether or not you have oxidized cholesterol.</a:t>
            </a:r>
          </a:p>
          <a:p>
            <a:pPr marL="0" indent="0">
              <a:buNone/>
            </a:pPr>
            <a:r>
              <a:rPr lang="en-US" sz="2900" dirty="0">
                <a:solidFill>
                  <a:schemeClr val="accent1"/>
                </a:solidFill>
              </a:rPr>
              <a:t>   6. Fibrinogen, which is another test looking at clotting in the blood. </a:t>
            </a:r>
          </a:p>
          <a:p>
            <a:pPr marL="0" indent="0">
              <a:buNone/>
            </a:pPr>
            <a:r>
              <a:rPr lang="en-US" sz="2900" dirty="0">
                <a:solidFill>
                  <a:schemeClr val="accent1"/>
                </a:solidFill>
              </a:rPr>
              <a:t>   7. Lipoprotein (a), which is another factor that can promote the risk of heart disease, often in men.</a:t>
            </a:r>
          </a:p>
          <a:p>
            <a:pPr marL="0" indent="0">
              <a:buNone/>
            </a:pPr>
            <a:r>
              <a:rPr lang="en-US" sz="2900" dirty="0">
                <a:solidFill>
                  <a:schemeClr val="accent1"/>
                </a:solidFill>
              </a:rPr>
              <a:t>   8. Genes or SNPs may also be useful in terms of assessing your situation. Apo E genes and the cholesterol ester transfer protein gene. The MTHFR gene, which regulates homocysteine is also important and may be part of an overall workup.</a:t>
            </a:r>
          </a:p>
          <a:p>
            <a:pPr marL="0" indent="0">
              <a:buNone/>
            </a:pPr>
            <a:r>
              <a:rPr lang="en-US" sz="2900" dirty="0">
                <a:solidFill>
                  <a:schemeClr val="accent1"/>
                </a:solidFill>
              </a:rPr>
              <a:t>   9. If you are concerned that you have cardiovascular disease, a high-speed CT or (EBT) scan of the heart may be helpful to assess overall plaque burden and calcium score. </a:t>
            </a:r>
            <a:endParaRPr lang="en-US" sz="2900" dirty="0" smtClean="0">
              <a:solidFill>
                <a:schemeClr val="accent1"/>
              </a:solidFill>
            </a:endParaRPr>
          </a:p>
        </p:txBody>
      </p:sp>
      <p:sp>
        <p:nvSpPr>
          <p:cNvPr id="3" name="Title 2"/>
          <p:cNvSpPr>
            <a:spLocks noGrp="1"/>
          </p:cNvSpPr>
          <p:nvPr>
            <p:ph type="title"/>
          </p:nvPr>
        </p:nvSpPr>
        <p:spPr>
          <a:xfrm>
            <a:off x="304800" y="570156"/>
            <a:ext cx="8458200" cy="1054250"/>
          </a:xfrm>
        </p:spPr>
        <p:txBody>
          <a:bodyPr/>
          <a:lstStyle/>
          <a:p>
            <a:r>
              <a:rPr lang="en-US" sz="4400" dirty="0">
                <a:solidFill>
                  <a:schemeClr val="tx2">
                    <a:lumMod val="75000"/>
                  </a:schemeClr>
                </a:solidFill>
              </a:rPr>
              <a:t>Heart Disease or Heart Health?</a:t>
            </a:r>
          </a:p>
        </p:txBody>
      </p:sp>
      <p:sp>
        <p:nvSpPr>
          <p:cNvPr id="5" name="TextBox 4"/>
          <p:cNvSpPr txBox="1"/>
          <p:nvPr/>
        </p:nvSpPr>
        <p:spPr>
          <a:xfrm>
            <a:off x="685800" y="228600"/>
            <a:ext cx="4800600" cy="461665"/>
          </a:xfrm>
          <a:prstGeom prst="rect">
            <a:avLst/>
          </a:prstGeom>
          <a:noFill/>
        </p:spPr>
        <p:txBody>
          <a:bodyPr wrap="square" rtlCol="0">
            <a:spAutoFit/>
          </a:bodyPr>
          <a:lstStyle/>
          <a:p>
            <a:r>
              <a:rPr lang="en-US" sz="2400" b="1" dirty="0">
                <a:solidFill>
                  <a:schemeClr val="tx2">
                    <a:lumMod val="75000"/>
                  </a:schemeClr>
                </a:solidFill>
              </a:rPr>
              <a:t>Heart Disease or Heart Health?</a:t>
            </a:r>
          </a:p>
        </p:txBody>
      </p:sp>
    </p:spTree>
    <p:extLst>
      <p:ext uri="{BB962C8B-B14F-4D97-AF65-F5344CB8AC3E}">
        <p14:creationId xmlns:p14="http://schemas.microsoft.com/office/powerpoint/2010/main" val="84999867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additive="base">
                                        <p:cTn id="49" dur="500" fill="hold"/>
                                        <p:tgtEl>
                                          <p:spTgt spid="2">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2" fill="hold" nodeType="clickEffect">
                                  <p:stCondLst>
                                    <p:cond delay="0"/>
                                  </p:stCondLst>
                                  <p:childTnLst>
                                    <p:set>
                                      <p:cBhvr>
                                        <p:cTn id="54" dur="1" fill="hold">
                                          <p:stCondLst>
                                            <p:cond delay="0"/>
                                          </p:stCondLst>
                                        </p:cTn>
                                        <p:tgtEl>
                                          <p:spTgt spid="2">
                                            <p:txEl>
                                              <p:pRg st="8" end="8"/>
                                            </p:txEl>
                                          </p:spTgt>
                                        </p:tgtEl>
                                        <p:attrNameLst>
                                          <p:attrName>style.visibility</p:attrName>
                                        </p:attrNameLst>
                                      </p:cBhvr>
                                      <p:to>
                                        <p:strVal val="visible"/>
                                      </p:to>
                                    </p:set>
                                    <p:anim calcmode="lin" valueType="num">
                                      <p:cBhvr additive="base">
                                        <p:cTn id="55"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2" fill="hold" nodeType="clickEffect">
                                  <p:stCondLst>
                                    <p:cond delay="0"/>
                                  </p:stCondLst>
                                  <p:childTnLst>
                                    <p:set>
                                      <p:cBhvr>
                                        <p:cTn id="60" dur="1" fill="hold">
                                          <p:stCondLst>
                                            <p:cond delay="0"/>
                                          </p:stCondLst>
                                        </p:cTn>
                                        <p:tgtEl>
                                          <p:spTgt spid="2">
                                            <p:txEl>
                                              <p:pRg st="9" end="9"/>
                                            </p:txEl>
                                          </p:spTgt>
                                        </p:tgtEl>
                                        <p:attrNameLst>
                                          <p:attrName>style.visibility</p:attrName>
                                        </p:attrNameLst>
                                      </p:cBhvr>
                                      <p:to>
                                        <p:strVal val="visible"/>
                                      </p:to>
                                    </p:set>
                                    <p:anim calcmode="lin" valueType="num">
                                      <p:cBhvr additive="base">
                                        <p:cTn id="61" dur="500" fill="hold"/>
                                        <p:tgtEl>
                                          <p:spTgt spid="2">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43208" y="2087543"/>
            <a:ext cx="5876792" cy="4389457"/>
          </a:xfrm>
        </p:spPr>
      </p:pic>
      <p:sp>
        <p:nvSpPr>
          <p:cNvPr id="3" name="Title 2"/>
          <p:cNvSpPr>
            <a:spLocks noGrp="1"/>
          </p:cNvSpPr>
          <p:nvPr>
            <p:ph type="title"/>
          </p:nvPr>
        </p:nvSpPr>
        <p:spPr/>
        <p:txBody>
          <a:bodyPr/>
          <a:lstStyle/>
          <a:p>
            <a:r>
              <a:rPr lang="en-US" sz="4000" dirty="0" smtClean="0">
                <a:solidFill>
                  <a:schemeClr val="tx2">
                    <a:lumMod val="75000"/>
                  </a:schemeClr>
                </a:solidFill>
              </a:rPr>
              <a:t>Garden Color Health</a:t>
            </a:r>
            <a:endParaRPr lang="en-US" sz="4000" dirty="0">
              <a:solidFill>
                <a:schemeClr val="tx2">
                  <a:lumMod val="75000"/>
                </a:schemeClr>
              </a:solidFill>
            </a:endParaRPr>
          </a:p>
        </p:txBody>
      </p:sp>
      <p:sp>
        <p:nvSpPr>
          <p:cNvPr id="5" name="TextBox 4"/>
          <p:cNvSpPr txBox="1"/>
          <p:nvPr/>
        </p:nvSpPr>
        <p:spPr>
          <a:xfrm>
            <a:off x="685800" y="228599"/>
            <a:ext cx="4800600" cy="461665"/>
          </a:xfrm>
          <a:prstGeom prst="rect">
            <a:avLst/>
          </a:prstGeom>
          <a:noFill/>
        </p:spPr>
        <p:txBody>
          <a:bodyPr wrap="square" rtlCol="0">
            <a:spAutoFit/>
          </a:bodyPr>
          <a:lstStyle/>
          <a:p>
            <a:r>
              <a:rPr lang="en-US" sz="2400" b="1" dirty="0">
                <a:solidFill>
                  <a:schemeClr val="tx2">
                    <a:lumMod val="75000"/>
                  </a:schemeClr>
                </a:solidFill>
              </a:rPr>
              <a:t>Heart Disease or Heart Health?</a:t>
            </a:r>
            <a:endParaRPr lang="en-US" sz="2400" dirty="0">
              <a:solidFill>
                <a:schemeClr val="tx2">
                  <a:lumMod val="75000"/>
                </a:schemeClr>
              </a:solidFill>
            </a:endParaRPr>
          </a:p>
        </p:txBody>
      </p:sp>
    </p:spTree>
    <p:extLst>
      <p:ext uri="{BB962C8B-B14F-4D97-AF65-F5344CB8AC3E}">
        <p14:creationId xmlns:p14="http://schemas.microsoft.com/office/powerpoint/2010/main" val="425818941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209800"/>
            <a:ext cx="7315200" cy="3810000"/>
          </a:xfrm>
        </p:spPr>
        <p:txBody>
          <a:bodyPr>
            <a:normAutofit/>
          </a:bodyPr>
          <a:lstStyle/>
          <a:p>
            <a:pPr>
              <a:buFont typeface="Wingdings" pitchFamily="2" charset="2"/>
              <a:buChar char="§"/>
            </a:pPr>
            <a:r>
              <a:rPr lang="en-US" sz="2800" dirty="0" smtClean="0">
                <a:solidFill>
                  <a:schemeClr val="accent1"/>
                </a:solidFill>
              </a:rPr>
              <a:t>What does YOUR doctor believe are the most important tests to assess your risk for heart disease?</a:t>
            </a:r>
          </a:p>
          <a:p>
            <a:pPr>
              <a:buFont typeface="Wingdings" pitchFamily="2" charset="2"/>
              <a:buChar char="§"/>
            </a:pPr>
            <a:r>
              <a:rPr lang="en-US" sz="2800" dirty="0" smtClean="0">
                <a:solidFill>
                  <a:schemeClr val="accent1"/>
                </a:solidFill>
              </a:rPr>
              <a:t>I encourage you to contact your doctor’s office and ask, and report back to us.</a:t>
            </a:r>
          </a:p>
        </p:txBody>
      </p:sp>
      <p:sp>
        <p:nvSpPr>
          <p:cNvPr id="3" name="Title 2"/>
          <p:cNvSpPr>
            <a:spLocks noGrp="1"/>
          </p:cNvSpPr>
          <p:nvPr>
            <p:ph type="title"/>
          </p:nvPr>
        </p:nvSpPr>
        <p:spPr>
          <a:xfrm>
            <a:off x="304800" y="570156"/>
            <a:ext cx="8458200" cy="1054250"/>
          </a:xfrm>
        </p:spPr>
        <p:txBody>
          <a:bodyPr/>
          <a:lstStyle/>
          <a:p>
            <a:r>
              <a:rPr lang="en-US" sz="4400" dirty="0">
                <a:solidFill>
                  <a:schemeClr val="tx2">
                    <a:lumMod val="75000"/>
                  </a:schemeClr>
                </a:solidFill>
              </a:rPr>
              <a:t>Heart Disease or Heart Health?</a:t>
            </a:r>
          </a:p>
        </p:txBody>
      </p:sp>
      <p:sp>
        <p:nvSpPr>
          <p:cNvPr id="5" name="TextBox 4"/>
          <p:cNvSpPr txBox="1"/>
          <p:nvPr/>
        </p:nvSpPr>
        <p:spPr>
          <a:xfrm>
            <a:off x="685800" y="228600"/>
            <a:ext cx="4800600" cy="461665"/>
          </a:xfrm>
          <a:prstGeom prst="rect">
            <a:avLst/>
          </a:prstGeom>
          <a:noFill/>
        </p:spPr>
        <p:txBody>
          <a:bodyPr wrap="square" rtlCol="0">
            <a:spAutoFit/>
          </a:bodyPr>
          <a:lstStyle/>
          <a:p>
            <a:r>
              <a:rPr lang="en-US" sz="2400" b="1" dirty="0">
                <a:solidFill>
                  <a:schemeClr val="tx2">
                    <a:lumMod val="75000"/>
                  </a:schemeClr>
                </a:solidFill>
              </a:rPr>
              <a:t>Heart Disease or Heart Health?</a:t>
            </a:r>
          </a:p>
        </p:txBody>
      </p:sp>
    </p:spTree>
    <p:extLst>
      <p:ext uri="{BB962C8B-B14F-4D97-AF65-F5344CB8AC3E}">
        <p14:creationId xmlns:p14="http://schemas.microsoft.com/office/powerpoint/2010/main" val="120320592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209800"/>
            <a:ext cx="7315200" cy="3810000"/>
          </a:xfrm>
        </p:spPr>
        <p:txBody>
          <a:bodyPr>
            <a:normAutofit/>
          </a:bodyPr>
          <a:lstStyle/>
          <a:p>
            <a:pPr marL="0" indent="0" algn="ctr">
              <a:buNone/>
            </a:pPr>
            <a:r>
              <a:rPr lang="en-US" sz="2800" b="1" dirty="0" smtClean="0">
                <a:solidFill>
                  <a:schemeClr val="accent1"/>
                </a:solidFill>
              </a:rPr>
              <a:t>Dean Ornish, MD and his</a:t>
            </a:r>
          </a:p>
        </p:txBody>
      </p:sp>
      <p:sp>
        <p:nvSpPr>
          <p:cNvPr id="3" name="Title 2"/>
          <p:cNvSpPr>
            <a:spLocks noGrp="1"/>
          </p:cNvSpPr>
          <p:nvPr>
            <p:ph type="title"/>
          </p:nvPr>
        </p:nvSpPr>
        <p:spPr>
          <a:xfrm>
            <a:off x="304800" y="570156"/>
            <a:ext cx="8458200" cy="1054250"/>
          </a:xfrm>
        </p:spPr>
        <p:txBody>
          <a:bodyPr/>
          <a:lstStyle/>
          <a:p>
            <a:r>
              <a:rPr lang="en-US" sz="4400" dirty="0">
                <a:solidFill>
                  <a:schemeClr val="tx2">
                    <a:lumMod val="75000"/>
                  </a:schemeClr>
                </a:solidFill>
              </a:rPr>
              <a:t>Heart Disease or Heart Health?</a:t>
            </a:r>
          </a:p>
        </p:txBody>
      </p:sp>
      <p:sp>
        <p:nvSpPr>
          <p:cNvPr id="5" name="TextBox 4"/>
          <p:cNvSpPr txBox="1"/>
          <p:nvPr/>
        </p:nvSpPr>
        <p:spPr>
          <a:xfrm>
            <a:off x="685800" y="228600"/>
            <a:ext cx="4800600" cy="461665"/>
          </a:xfrm>
          <a:prstGeom prst="rect">
            <a:avLst/>
          </a:prstGeom>
          <a:noFill/>
        </p:spPr>
        <p:txBody>
          <a:bodyPr wrap="square" rtlCol="0">
            <a:spAutoFit/>
          </a:bodyPr>
          <a:lstStyle/>
          <a:p>
            <a:r>
              <a:rPr lang="en-US" sz="2400" b="1" dirty="0">
                <a:solidFill>
                  <a:schemeClr val="tx2">
                    <a:lumMod val="75000"/>
                  </a:schemeClr>
                </a:solidFill>
              </a:rPr>
              <a:t>Heart Disease or Heart Health?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2808943"/>
            <a:ext cx="5655069" cy="2407964"/>
          </a:xfrm>
          <a:prstGeom prst="rect">
            <a:avLst/>
          </a:prstGeom>
        </p:spPr>
      </p:pic>
    </p:spTree>
    <p:extLst>
      <p:ext uri="{BB962C8B-B14F-4D97-AF65-F5344CB8AC3E}">
        <p14:creationId xmlns:p14="http://schemas.microsoft.com/office/powerpoint/2010/main" val="372487361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0" y="2133600"/>
            <a:ext cx="7018020" cy="4470076"/>
          </a:xfrm>
        </p:spPr>
      </p:pic>
      <p:sp>
        <p:nvSpPr>
          <p:cNvPr id="3" name="Title 2"/>
          <p:cNvSpPr>
            <a:spLocks noGrp="1"/>
          </p:cNvSpPr>
          <p:nvPr>
            <p:ph type="title"/>
          </p:nvPr>
        </p:nvSpPr>
        <p:spPr>
          <a:xfrm>
            <a:off x="304800" y="570156"/>
            <a:ext cx="8458200" cy="1054250"/>
          </a:xfrm>
        </p:spPr>
        <p:txBody>
          <a:bodyPr/>
          <a:lstStyle/>
          <a:p>
            <a:r>
              <a:rPr lang="en-US" sz="4400" dirty="0">
                <a:solidFill>
                  <a:schemeClr val="tx2">
                    <a:lumMod val="75000"/>
                  </a:schemeClr>
                </a:solidFill>
              </a:rPr>
              <a:t>Heart Disease or Heart Health?</a:t>
            </a:r>
          </a:p>
        </p:txBody>
      </p:sp>
      <p:sp>
        <p:nvSpPr>
          <p:cNvPr id="5" name="TextBox 4"/>
          <p:cNvSpPr txBox="1"/>
          <p:nvPr/>
        </p:nvSpPr>
        <p:spPr>
          <a:xfrm>
            <a:off x="685800" y="228600"/>
            <a:ext cx="4800600" cy="461665"/>
          </a:xfrm>
          <a:prstGeom prst="rect">
            <a:avLst/>
          </a:prstGeom>
          <a:noFill/>
        </p:spPr>
        <p:txBody>
          <a:bodyPr wrap="square" rtlCol="0">
            <a:spAutoFit/>
          </a:bodyPr>
          <a:lstStyle/>
          <a:p>
            <a:r>
              <a:rPr lang="en-US" sz="2400" b="1" dirty="0">
                <a:solidFill>
                  <a:schemeClr val="tx2">
                    <a:lumMod val="75000"/>
                  </a:schemeClr>
                </a:solidFill>
              </a:rPr>
              <a:t>Heart Disease or Heart Health?</a:t>
            </a:r>
          </a:p>
        </p:txBody>
      </p:sp>
    </p:spTree>
    <p:extLst>
      <p:ext uri="{BB962C8B-B14F-4D97-AF65-F5344CB8AC3E}">
        <p14:creationId xmlns:p14="http://schemas.microsoft.com/office/powerpoint/2010/main" val="51066788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2391219"/>
            <a:ext cx="8991600" cy="2561781"/>
          </a:xfrm>
        </p:spPr>
      </p:pic>
      <p:sp>
        <p:nvSpPr>
          <p:cNvPr id="3" name="Title 2"/>
          <p:cNvSpPr>
            <a:spLocks noGrp="1"/>
          </p:cNvSpPr>
          <p:nvPr>
            <p:ph type="title"/>
          </p:nvPr>
        </p:nvSpPr>
        <p:spPr>
          <a:xfrm>
            <a:off x="304800" y="570156"/>
            <a:ext cx="8458200" cy="1054250"/>
          </a:xfrm>
        </p:spPr>
        <p:txBody>
          <a:bodyPr/>
          <a:lstStyle/>
          <a:p>
            <a:r>
              <a:rPr lang="en-US" sz="4400" dirty="0">
                <a:solidFill>
                  <a:schemeClr val="tx2">
                    <a:lumMod val="75000"/>
                  </a:schemeClr>
                </a:solidFill>
              </a:rPr>
              <a:t>Heart Disease or Heart Health?</a:t>
            </a:r>
          </a:p>
        </p:txBody>
      </p:sp>
      <p:sp>
        <p:nvSpPr>
          <p:cNvPr id="5" name="TextBox 4"/>
          <p:cNvSpPr txBox="1"/>
          <p:nvPr/>
        </p:nvSpPr>
        <p:spPr>
          <a:xfrm>
            <a:off x="685800" y="228600"/>
            <a:ext cx="4800600" cy="461665"/>
          </a:xfrm>
          <a:prstGeom prst="rect">
            <a:avLst/>
          </a:prstGeom>
          <a:noFill/>
        </p:spPr>
        <p:txBody>
          <a:bodyPr wrap="square" rtlCol="0">
            <a:spAutoFit/>
          </a:bodyPr>
          <a:lstStyle/>
          <a:p>
            <a:r>
              <a:rPr lang="en-US" sz="2400" b="1" dirty="0">
                <a:solidFill>
                  <a:schemeClr val="tx2">
                    <a:lumMod val="75000"/>
                  </a:schemeClr>
                </a:solidFill>
              </a:rPr>
              <a:t>Heart Disease or Heart Health?</a:t>
            </a:r>
          </a:p>
        </p:txBody>
      </p:sp>
    </p:spTree>
    <p:extLst>
      <p:ext uri="{BB962C8B-B14F-4D97-AF65-F5344CB8AC3E}">
        <p14:creationId xmlns:p14="http://schemas.microsoft.com/office/powerpoint/2010/main" val="330892181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rnish Spectrum Introduction_ 3 minute nutshel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400" y="838200"/>
            <a:ext cx="8128000" cy="4572000"/>
          </a:xfrm>
          <a:prstGeom prst="rect">
            <a:avLst/>
          </a:prstGeom>
        </p:spPr>
      </p:pic>
    </p:spTree>
    <p:extLst>
      <p:ext uri="{BB962C8B-B14F-4D97-AF65-F5344CB8AC3E}">
        <p14:creationId xmlns:p14="http://schemas.microsoft.com/office/powerpoint/2010/main" val="204911810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209800"/>
            <a:ext cx="7315200" cy="3810000"/>
          </a:xfrm>
        </p:spPr>
        <p:txBody>
          <a:bodyPr>
            <a:normAutofit/>
          </a:bodyPr>
          <a:lstStyle/>
          <a:p>
            <a:pPr>
              <a:buFont typeface="Wingdings" pitchFamily="2" charset="2"/>
              <a:buChar char="§"/>
            </a:pPr>
            <a:r>
              <a:rPr lang="en-US" sz="2800" dirty="0" smtClean="0">
                <a:solidFill>
                  <a:schemeClr val="accent1"/>
                </a:solidFill>
              </a:rPr>
              <a:t>May 2013</a:t>
            </a:r>
          </a:p>
          <a:p>
            <a:pPr>
              <a:buFont typeface="Wingdings" pitchFamily="2" charset="2"/>
              <a:buChar char="§"/>
            </a:pPr>
            <a:r>
              <a:rPr lang="en-US" sz="2800" dirty="0" smtClean="0">
                <a:solidFill>
                  <a:schemeClr val="accent1"/>
                </a:solidFill>
              </a:rPr>
              <a:t>69 year-old new patient requests 2</a:t>
            </a:r>
            <a:r>
              <a:rPr lang="en-US" sz="2800" baseline="30000" dirty="0" smtClean="0">
                <a:solidFill>
                  <a:schemeClr val="accent1"/>
                </a:solidFill>
              </a:rPr>
              <a:t>nd</a:t>
            </a:r>
            <a:r>
              <a:rPr lang="en-US" sz="2800" dirty="0" smtClean="0">
                <a:solidFill>
                  <a:schemeClr val="accent1"/>
                </a:solidFill>
              </a:rPr>
              <a:t> opinion from Dr. Young on whether to have 3</a:t>
            </a:r>
            <a:r>
              <a:rPr lang="en-US" sz="2800" baseline="30000" dirty="0" smtClean="0">
                <a:solidFill>
                  <a:schemeClr val="accent1"/>
                </a:solidFill>
              </a:rPr>
              <a:t>rd</a:t>
            </a:r>
            <a:r>
              <a:rPr lang="en-US" sz="2800" dirty="0" smtClean="0">
                <a:solidFill>
                  <a:schemeClr val="accent1"/>
                </a:solidFill>
              </a:rPr>
              <a:t> stent placed in coronary artery</a:t>
            </a:r>
          </a:p>
          <a:p>
            <a:pPr>
              <a:buFont typeface="Wingdings" pitchFamily="2" charset="2"/>
              <a:buChar char="§"/>
            </a:pPr>
            <a:r>
              <a:rPr lang="en-US" sz="2800" dirty="0" smtClean="0">
                <a:solidFill>
                  <a:schemeClr val="accent1"/>
                </a:solidFill>
              </a:rPr>
              <a:t>Dr. Dean Ornish’s program had never been mentioned, much less recommended</a:t>
            </a:r>
          </a:p>
          <a:p>
            <a:pPr marL="0" indent="0">
              <a:buNone/>
            </a:pPr>
            <a:endParaRPr lang="en-US" sz="2800" b="1" dirty="0" smtClean="0">
              <a:solidFill>
                <a:schemeClr val="accent1"/>
              </a:solidFill>
            </a:endParaRPr>
          </a:p>
        </p:txBody>
      </p:sp>
      <p:sp>
        <p:nvSpPr>
          <p:cNvPr id="3" name="Title 2"/>
          <p:cNvSpPr>
            <a:spLocks noGrp="1"/>
          </p:cNvSpPr>
          <p:nvPr>
            <p:ph type="title"/>
          </p:nvPr>
        </p:nvSpPr>
        <p:spPr>
          <a:xfrm>
            <a:off x="304800" y="570156"/>
            <a:ext cx="8458200" cy="1054250"/>
          </a:xfrm>
        </p:spPr>
        <p:txBody>
          <a:bodyPr/>
          <a:lstStyle/>
          <a:p>
            <a:r>
              <a:rPr lang="en-US" sz="4400" dirty="0">
                <a:solidFill>
                  <a:schemeClr val="tx2">
                    <a:lumMod val="75000"/>
                  </a:schemeClr>
                </a:solidFill>
              </a:rPr>
              <a:t>Heart Disease or Heart Health?</a:t>
            </a:r>
          </a:p>
        </p:txBody>
      </p:sp>
      <p:sp>
        <p:nvSpPr>
          <p:cNvPr id="5" name="TextBox 4"/>
          <p:cNvSpPr txBox="1"/>
          <p:nvPr/>
        </p:nvSpPr>
        <p:spPr>
          <a:xfrm>
            <a:off x="685800" y="228600"/>
            <a:ext cx="4800600" cy="461665"/>
          </a:xfrm>
          <a:prstGeom prst="rect">
            <a:avLst/>
          </a:prstGeom>
          <a:noFill/>
        </p:spPr>
        <p:txBody>
          <a:bodyPr wrap="square" rtlCol="0">
            <a:spAutoFit/>
          </a:bodyPr>
          <a:lstStyle/>
          <a:p>
            <a:r>
              <a:rPr lang="en-US" sz="2400" b="1" dirty="0">
                <a:solidFill>
                  <a:schemeClr val="tx2">
                    <a:lumMod val="75000"/>
                  </a:schemeClr>
                </a:solidFill>
              </a:rPr>
              <a:t>Heart Disease or Heart Health?</a:t>
            </a:r>
          </a:p>
        </p:txBody>
      </p:sp>
    </p:spTree>
    <p:extLst>
      <p:ext uri="{BB962C8B-B14F-4D97-AF65-F5344CB8AC3E}">
        <p14:creationId xmlns:p14="http://schemas.microsoft.com/office/powerpoint/2010/main" val="173756406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209800"/>
            <a:ext cx="7315200" cy="3810000"/>
          </a:xfrm>
        </p:spPr>
        <p:txBody>
          <a:bodyPr>
            <a:normAutofit/>
          </a:bodyPr>
          <a:lstStyle/>
          <a:p>
            <a:pPr marL="0" indent="0">
              <a:buNone/>
            </a:pPr>
            <a:r>
              <a:rPr lang="en-US" sz="2800" b="1" dirty="0" smtClean="0">
                <a:solidFill>
                  <a:schemeClr val="accent1"/>
                </a:solidFill>
              </a:rPr>
              <a:t>Dr. Steven Gundry</a:t>
            </a:r>
          </a:p>
        </p:txBody>
      </p:sp>
      <p:sp>
        <p:nvSpPr>
          <p:cNvPr id="3" name="Title 2"/>
          <p:cNvSpPr>
            <a:spLocks noGrp="1"/>
          </p:cNvSpPr>
          <p:nvPr>
            <p:ph type="title"/>
          </p:nvPr>
        </p:nvSpPr>
        <p:spPr>
          <a:xfrm>
            <a:off x="304800" y="570156"/>
            <a:ext cx="8458200" cy="1054250"/>
          </a:xfrm>
        </p:spPr>
        <p:txBody>
          <a:bodyPr/>
          <a:lstStyle/>
          <a:p>
            <a:r>
              <a:rPr lang="en-US" sz="4400" dirty="0">
                <a:solidFill>
                  <a:schemeClr val="tx2">
                    <a:lumMod val="75000"/>
                  </a:schemeClr>
                </a:solidFill>
              </a:rPr>
              <a:t>Heart Disease or Heart Health?</a:t>
            </a:r>
          </a:p>
        </p:txBody>
      </p:sp>
      <p:sp>
        <p:nvSpPr>
          <p:cNvPr id="5" name="TextBox 4"/>
          <p:cNvSpPr txBox="1"/>
          <p:nvPr/>
        </p:nvSpPr>
        <p:spPr>
          <a:xfrm>
            <a:off x="685800" y="228600"/>
            <a:ext cx="4800600" cy="461665"/>
          </a:xfrm>
          <a:prstGeom prst="rect">
            <a:avLst/>
          </a:prstGeom>
          <a:noFill/>
        </p:spPr>
        <p:txBody>
          <a:bodyPr wrap="square" rtlCol="0">
            <a:spAutoFit/>
          </a:bodyPr>
          <a:lstStyle/>
          <a:p>
            <a:r>
              <a:rPr lang="en-US" sz="2400" b="1" dirty="0">
                <a:solidFill>
                  <a:schemeClr val="tx2">
                    <a:lumMod val="75000"/>
                  </a:schemeClr>
                </a:solidFill>
              </a:rPr>
              <a:t>Heart Disease or Heart Health?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2209800"/>
            <a:ext cx="3299885" cy="4023544"/>
          </a:xfrm>
          <a:prstGeom prst="rect">
            <a:avLst/>
          </a:prstGeom>
        </p:spPr>
      </p:pic>
    </p:spTree>
    <p:extLst>
      <p:ext uri="{BB962C8B-B14F-4D97-AF65-F5344CB8AC3E}">
        <p14:creationId xmlns:p14="http://schemas.microsoft.com/office/powerpoint/2010/main" val="306002364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5525" y="2166878"/>
            <a:ext cx="7746475" cy="4614922"/>
          </a:xfrm>
        </p:spPr>
      </p:pic>
      <p:sp>
        <p:nvSpPr>
          <p:cNvPr id="3" name="Title 2"/>
          <p:cNvSpPr>
            <a:spLocks noGrp="1"/>
          </p:cNvSpPr>
          <p:nvPr>
            <p:ph type="title"/>
          </p:nvPr>
        </p:nvSpPr>
        <p:spPr>
          <a:xfrm>
            <a:off x="304800" y="570156"/>
            <a:ext cx="8458200" cy="1054250"/>
          </a:xfrm>
        </p:spPr>
        <p:txBody>
          <a:bodyPr/>
          <a:lstStyle/>
          <a:p>
            <a:r>
              <a:rPr lang="en-US" sz="4400" dirty="0">
                <a:solidFill>
                  <a:schemeClr val="tx2">
                    <a:lumMod val="75000"/>
                  </a:schemeClr>
                </a:solidFill>
              </a:rPr>
              <a:t>Heart Disease or Heart Health?</a:t>
            </a:r>
          </a:p>
        </p:txBody>
      </p:sp>
      <p:sp>
        <p:nvSpPr>
          <p:cNvPr id="5" name="TextBox 4"/>
          <p:cNvSpPr txBox="1"/>
          <p:nvPr/>
        </p:nvSpPr>
        <p:spPr>
          <a:xfrm>
            <a:off x="685800" y="228600"/>
            <a:ext cx="4800600" cy="461665"/>
          </a:xfrm>
          <a:prstGeom prst="rect">
            <a:avLst/>
          </a:prstGeom>
          <a:noFill/>
        </p:spPr>
        <p:txBody>
          <a:bodyPr wrap="square" rtlCol="0">
            <a:spAutoFit/>
          </a:bodyPr>
          <a:lstStyle/>
          <a:p>
            <a:r>
              <a:rPr lang="en-US" sz="2400" b="1" dirty="0">
                <a:solidFill>
                  <a:schemeClr val="tx2">
                    <a:lumMod val="75000"/>
                  </a:schemeClr>
                </a:solidFill>
              </a:rPr>
              <a:t>Heart Disease or Heart Health?</a:t>
            </a:r>
          </a:p>
        </p:txBody>
      </p:sp>
    </p:spTree>
    <p:extLst>
      <p:ext uri="{BB962C8B-B14F-4D97-AF65-F5344CB8AC3E}">
        <p14:creationId xmlns:p14="http://schemas.microsoft.com/office/powerpoint/2010/main" val="40350994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5000" y="2209800"/>
            <a:ext cx="6248400" cy="3810000"/>
          </a:xfrm>
        </p:spPr>
        <p:txBody>
          <a:bodyPr>
            <a:normAutofit/>
          </a:bodyPr>
          <a:lstStyle/>
          <a:p>
            <a:pPr marL="0" indent="0">
              <a:buNone/>
            </a:pPr>
            <a:r>
              <a:rPr lang="en-US" sz="3200" b="1" dirty="0" smtClean="0">
                <a:solidFill>
                  <a:schemeClr val="accent1"/>
                </a:solidFill>
              </a:rPr>
              <a:t>Dr. Gundry’s Approach</a:t>
            </a:r>
          </a:p>
          <a:p>
            <a:pPr>
              <a:buFont typeface="Wingdings" pitchFamily="2" charset="2"/>
              <a:buChar char="§"/>
            </a:pPr>
            <a:r>
              <a:rPr lang="en-US" sz="2800" dirty="0" smtClean="0">
                <a:solidFill>
                  <a:schemeClr val="accent1"/>
                </a:solidFill>
              </a:rPr>
              <a:t>Lots of greens</a:t>
            </a:r>
          </a:p>
          <a:p>
            <a:pPr>
              <a:buFont typeface="Wingdings" pitchFamily="2" charset="2"/>
              <a:buChar char="§"/>
            </a:pPr>
            <a:r>
              <a:rPr lang="en-US" sz="2800" dirty="0" smtClean="0">
                <a:solidFill>
                  <a:schemeClr val="accent1"/>
                </a:solidFill>
              </a:rPr>
              <a:t>No, or low starch </a:t>
            </a:r>
          </a:p>
          <a:p>
            <a:pPr>
              <a:buFont typeface="Wingdings" pitchFamily="2" charset="2"/>
              <a:buChar char="§"/>
            </a:pPr>
            <a:r>
              <a:rPr lang="en-US" sz="2800" dirty="0" smtClean="0">
                <a:solidFill>
                  <a:schemeClr val="accent1"/>
                </a:solidFill>
              </a:rPr>
              <a:t>No sugar</a:t>
            </a:r>
          </a:p>
          <a:p>
            <a:pPr>
              <a:buFont typeface="Wingdings" pitchFamily="2" charset="2"/>
              <a:buChar char="§"/>
            </a:pPr>
            <a:r>
              <a:rPr lang="en-US" sz="2800" dirty="0" smtClean="0">
                <a:solidFill>
                  <a:schemeClr val="accent1"/>
                </a:solidFill>
              </a:rPr>
              <a:t>Initially high and then low protein</a:t>
            </a:r>
          </a:p>
          <a:p>
            <a:pPr>
              <a:buFont typeface="Wingdings" pitchFamily="2" charset="2"/>
              <a:buChar char="§"/>
            </a:pPr>
            <a:r>
              <a:rPr lang="en-US" sz="2800" dirty="0" smtClean="0">
                <a:solidFill>
                  <a:schemeClr val="accent1"/>
                </a:solidFill>
              </a:rPr>
              <a:t>Nutritional supplements </a:t>
            </a:r>
          </a:p>
          <a:p>
            <a:pPr>
              <a:buFont typeface="Wingdings" pitchFamily="2" charset="2"/>
              <a:buChar char="§"/>
            </a:pPr>
            <a:r>
              <a:rPr lang="en-US" sz="2800" dirty="0" smtClean="0">
                <a:solidFill>
                  <a:schemeClr val="accent1"/>
                </a:solidFill>
              </a:rPr>
              <a:t>Moderate exercise</a:t>
            </a:r>
          </a:p>
        </p:txBody>
      </p:sp>
      <p:sp>
        <p:nvSpPr>
          <p:cNvPr id="3" name="Title 2"/>
          <p:cNvSpPr>
            <a:spLocks noGrp="1"/>
          </p:cNvSpPr>
          <p:nvPr>
            <p:ph type="title"/>
          </p:nvPr>
        </p:nvSpPr>
        <p:spPr>
          <a:xfrm>
            <a:off x="304800" y="570156"/>
            <a:ext cx="8458200" cy="1054250"/>
          </a:xfrm>
        </p:spPr>
        <p:txBody>
          <a:bodyPr/>
          <a:lstStyle/>
          <a:p>
            <a:r>
              <a:rPr lang="en-US" sz="4400" dirty="0">
                <a:solidFill>
                  <a:schemeClr val="tx2">
                    <a:lumMod val="75000"/>
                  </a:schemeClr>
                </a:solidFill>
              </a:rPr>
              <a:t>Heart Disease or Heart Health?</a:t>
            </a:r>
          </a:p>
        </p:txBody>
      </p:sp>
      <p:sp>
        <p:nvSpPr>
          <p:cNvPr id="5" name="TextBox 4"/>
          <p:cNvSpPr txBox="1"/>
          <p:nvPr/>
        </p:nvSpPr>
        <p:spPr>
          <a:xfrm>
            <a:off x="685800" y="228600"/>
            <a:ext cx="4800600" cy="461665"/>
          </a:xfrm>
          <a:prstGeom prst="rect">
            <a:avLst/>
          </a:prstGeom>
          <a:noFill/>
        </p:spPr>
        <p:txBody>
          <a:bodyPr wrap="square" rtlCol="0">
            <a:spAutoFit/>
          </a:bodyPr>
          <a:lstStyle/>
          <a:p>
            <a:r>
              <a:rPr lang="en-US" sz="2400" b="1" dirty="0">
                <a:solidFill>
                  <a:schemeClr val="tx2">
                    <a:lumMod val="75000"/>
                  </a:schemeClr>
                </a:solidFill>
              </a:rPr>
              <a:t>Heart Disease or Heart Health?</a:t>
            </a:r>
          </a:p>
        </p:txBody>
      </p:sp>
    </p:spTree>
    <p:extLst>
      <p:ext uri="{BB962C8B-B14F-4D97-AF65-F5344CB8AC3E}">
        <p14:creationId xmlns:p14="http://schemas.microsoft.com/office/powerpoint/2010/main" val="128977374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2362200"/>
            <a:ext cx="7315200" cy="3276600"/>
          </a:xfrm>
        </p:spPr>
        <p:txBody>
          <a:bodyPr>
            <a:normAutofit/>
          </a:bodyPr>
          <a:lstStyle/>
          <a:p>
            <a:pPr>
              <a:buFont typeface="Wingdings" pitchFamily="2" charset="2"/>
              <a:buChar char="§"/>
            </a:pPr>
            <a:r>
              <a:rPr lang="en-US" sz="2800" dirty="0" smtClean="0">
                <a:solidFill>
                  <a:schemeClr val="accent1"/>
                </a:solidFill>
              </a:rPr>
              <a:t>What does YOUR doctor believe are the most important things you can do to reduce your risk of heart disease?</a:t>
            </a:r>
          </a:p>
          <a:p>
            <a:pPr>
              <a:buFont typeface="Wingdings" pitchFamily="2" charset="2"/>
              <a:buChar char="§"/>
            </a:pPr>
            <a:r>
              <a:rPr lang="en-US" sz="2800" dirty="0" smtClean="0">
                <a:solidFill>
                  <a:schemeClr val="accent1"/>
                </a:solidFill>
              </a:rPr>
              <a:t>What does she advise for reversing your heart disease?</a:t>
            </a:r>
          </a:p>
        </p:txBody>
      </p:sp>
      <p:sp>
        <p:nvSpPr>
          <p:cNvPr id="3" name="Title 2"/>
          <p:cNvSpPr>
            <a:spLocks noGrp="1"/>
          </p:cNvSpPr>
          <p:nvPr>
            <p:ph type="title"/>
          </p:nvPr>
        </p:nvSpPr>
        <p:spPr>
          <a:xfrm>
            <a:off x="304800" y="570156"/>
            <a:ext cx="8458200" cy="1054250"/>
          </a:xfrm>
        </p:spPr>
        <p:txBody>
          <a:bodyPr/>
          <a:lstStyle/>
          <a:p>
            <a:r>
              <a:rPr lang="en-US" sz="4400" dirty="0">
                <a:solidFill>
                  <a:schemeClr val="tx2">
                    <a:lumMod val="75000"/>
                  </a:schemeClr>
                </a:solidFill>
              </a:rPr>
              <a:t>Heart Disease or Heart Health?</a:t>
            </a:r>
          </a:p>
        </p:txBody>
      </p:sp>
      <p:sp>
        <p:nvSpPr>
          <p:cNvPr id="5" name="TextBox 4"/>
          <p:cNvSpPr txBox="1"/>
          <p:nvPr/>
        </p:nvSpPr>
        <p:spPr>
          <a:xfrm>
            <a:off x="685800" y="228600"/>
            <a:ext cx="4800600" cy="461665"/>
          </a:xfrm>
          <a:prstGeom prst="rect">
            <a:avLst/>
          </a:prstGeom>
          <a:noFill/>
        </p:spPr>
        <p:txBody>
          <a:bodyPr wrap="square" rtlCol="0">
            <a:spAutoFit/>
          </a:bodyPr>
          <a:lstStyle/>
          <a:p>
            <a:r>
              <a:rPr lang="en-US" sz="2400" b="1" dirty="0">
                <a:solidFill>
                  <a:schemeClr val="tx2">
                    <a:lumMod val="75000"/>
                  </a:schemeClr>
                </a:solidFill>
              </a:rPr>
              <a:t>Heart Disease or Heart Health?</a:t>
            </a:r>
          </a:p>
        </p:txBody>
      </p:sp>
    </p:spTree>
    <p:extLst>
      <p:ext uri="{BB962C8B-B14F-4D97-AF65-F5344CB8AC3E}">
        <p14:creationId xmlns:p14="http://schemas.microsoft.com/office/powerpoint/2010/main" val="401545904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629054"/>
            <a:ext cx="7758952" cy="3497107"/>
          </a:xfrm>
        </p:spPr>
        <p:txBody>
          <a:bodyPr>
            <a:normAutofit/>
          </a:bodyPr>
          <a:lstStyle/>
          <a:p>
            <a:pPr marL="0" indent="0">
              <a:buNone/>
            </a:pPr>
            <a:r>
              <a:rPr lang="en-US" dirty="0">
                <a:solidFill>
                  <a:schemeClr val="accent1"/>
                </a:solidFill>
              </a:rPr>
              <a:t>“The risk of developing heart disease has traditionally been assessed using a standard lipid panel.  However, about 50% of heart attacks and strokes occur in people with 'normal' cholesterol.  Thus, there are a high percentage of people at risk who are presumed healthy.  While we believe it is essential to know your cholesterol levels, what actually causes heart attack and strokes is inflammation, specifically vulnerable plaque related to increased inflammation.</a:t>
            </a:r>
          </a:p>
        </p:txBody>
      </p:sp>
      <p:sp>
        <p:nvSpPr>
          <p:cNvPr id="3" name="Title 2"/>
          <p:cNvSpPr>
            <a:spLocks noGrp="1"/>
          </p:cNvSpPr>
          <p:nvPr>
            <p:ph type="title"/>
          </p:nvPr>
        </p:nvSpPr>
        <p:spPr/>
        <p:txBody>
          <a:bodyPr/>
          <a:lstStyle/>
          <a:p>
            <a:r>
              <a:rPr lang="en-US" sz="4000" dirty="0" smtClean="0">
                <a:solidFill>
                  <a:schemeClr val="tx2">
                    <a:lumMod val="75000"/>
                  </a:schemeClr>
                </a:solidFill>
              </a:rPr>
              <a:t>Inflammation</a:t>
            </a:r>
            <a:endParaRPr lang="en-US" sz="4000" dirty="0">
              <a:solidFill>
                <a:schemeClr val="tx2">
                  <a:lumMod val="75000"/>
                </a:schemeClr>
              </a:solidFill>
            </a:endParaRPr>
          </a:p>
        </p:txBody>
      </p:sp>
      <p:sp>
        <p:nvSpPr>
          <p:cNvPr id="5" name="TextBox 4"/>
          <p:cNvSpPr txBox="1"/>
          <p:nvPr/>
        </p:nvSpPr>
        <p:spPr>
          <a:xfrm>
            <a:off x="685800" y="228600"/>
            <a:ext cx="4800600" cy="461665"/>
          </a:xfrm>
          <a:prstGeom prst="rect">
            <a:avLst/>
          </a:prstGeom>
          <a:noFill/>
        </p:spPr>
        <p:txBody>
          <a:bodyPr wrap="square" rtlCol="0">
            <a:spAutoFit/>
          </a:bodyPr>
          <a:lstStyle/>
          <a:p>
            <a:r>
              <a:rPr lang="en-US" sz="2400" b="1" dirty="0">
                <a:solidFill>
                  <a:srgbClr val="895D1D">
                    <a:lumMod val="75000"/>
                  </a:srgbClr>
                </a:solidFill>
              </a:rPr>
              <a:t>Your Blood Work; </a:t>
            </a:r>
            <a:r>
              <a:rPr lang="en-US" sz="2400" b="1" dirty="0" smtClean="0">
                <a:solidFill>
                  <a:srgbClr val="895D1D">
                    <a:lumMod val="75000"/>
                  </a:srgbClr>
                </a:solidFill>
              </a:rPr>
              <a:t>get </a:t>
            </a:r>
            <a:r>
              <a:rPr lang="en-US" sz="2400" b="1" dirty="0">
                <a:solidFill>
                  <a:srgbClr val="895D1D">
                    <a:lumMod val="75000"/>
                  </a:srgbClr>
                </a:solidFill>
              </a:rPr>
              <a:t>to know it</a:t>
            </a:r>
            <a:endParaRPr lang="en-US" sz="2400" dirty="0">
              <a:solidFill>
                <a:srgbClr val="895D1D">
                  <a:lumMod val="75000"/>
                </a:srgb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 y="838200"/>
            <a:ext cx="1737511" cy="1790855"/>
          </a:xfrm>
          <a:prstGeom prst="rect">
            <a:avLst/>
          </a:prstGeom>
        </p:spPr>
      </p:pic>
    </p:spTree>
    <p:extLst>
      <p:ext uri="{BB962C8B-B14F-4D97-AF65-F5344CB8AC3E}">
        <p14:creationId xmlns:p14="http://schemas.microsoft.com/office/powerpoint/2010/main" val="308491819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521494"/>
            <a:ext cx="8534400" cy="5650706"/>
          </a:xfrm>
          <a:prstGeom prst="rect">
            <a:avLst/>
          </a:prstGeom>
        </p:spPr>
      </p:pic>
    </p:spTree>
    <p:extLst>
      <p:ext uri="{BB962C8B-B14F-4D97-AF65-F5344CB8AC3E}">
        <p14:creationId xmlns:p14="http://schemas.microsoft.com/office/powerpoint/2010/main" val="98658065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209800"/>
            <a:ext cx="7467600" cy="4343400"/>
          </a:xfrm>
        </p:spPr>
        <p:txBody>
          <a:bodyPr>
            <a:normAutofit fontScale="92500"/>
          </a:bodyPr>
          <a:lstStyle/>
          <a:p>
            <a:pPr marL="0" indent="0" algn="ctr">
              <a:buNone/>
            </a:pPr>
            <a:r>
              <a:rPr lang="en-US" sz="3200" b="1" dirty="0" smtClean="0">
                <a:solidFill>
                  <a:schemeClr val="accent1"/>
                </a:solidFill>
              </a:rPr>
              <a:t>How </a:t>
            </a:r>
            <a:r>
              <a:rPr lang="en-US" sz="3200" b="1" dirty="0">
                <a:solidFill>
                  <a:schemeClr val="accent1"/>
                </a:solidFill>
              </a:rPr>
              <a:t>to stack </a:t>
            </a:r>
            <a:r>
              <a:rPr lang="en-US" sz="3200" b="1" dirty="0" smtClean="0">
                <a:solidFill>
                  <a:schemeClr val="accent1"/>
                </a:solidFill>
              </a:rPr>
              <a:t>the </a:t>
            </a:r>
            <a:r>
              <a:rPr lang="en-US" sz="3200" b="1" dirty="0">
                <a:solidFill>
                  <a:schemeClr val="accent1"/>
                </a:solidFill>
              </a:rPr>
              <a:t>deck for your </a:t>
            </a:r>
            <a:r>
              <a:rPr lang="en-US" sz="3200" b="1" dirty="0" smtClean="0">
                <a:solidFill>
                  <a:schemeClr val="accent1"/>
                </a:solidFill>
              </a:rPr>
              <a:t>heart</a:t>
            </a:r>
          </a:p>
          <a:p>
            <a:pPr>
              <a:buFont typeface="Wingdings" pitchFamily="2" charset="2"/>
              <a:buChar char="§"/>
            </a:pPr>
            <a:r>
              <a:rPr lang="en-US" sz="2800" dirty="0" smtClean="0">
                <a:solidFill>
                  <a:schemeClr val="accent1"/>
                </a:solidFill>
              </a:rPr>
              <a:t>Love &amp; Safety</a:t>
            </a:r>
          </a:p>
          <a:p>
            <a:pPr>
              <a:buFont typeface="Wingdings" pitchFamily="2" charset="2"/>
              <a:buChar char="§"/>
            </a:pPr>
            <a:r>
              <a:rPr lang="en-US" sz="2800" dirty="0" smtClean="0">
                <a:solidFill>
                  <a:schemeClr val="accent1"/>
                </a:solidFill>
              </a:rPr>
              <a:t>Rest &amp; Exercise</a:t>
            </a:r>
          </a:p>
          <a:p>
            <a:pPr>
              <a:buFont typeface="Wingdings" pitchFamily="2" charset="2"/>
              <a:buChar char="§"/>
            </a:pPr>
            <a:r>
              <a:rPr lang="en-US" sz="2800" dirty="0" smtClean="0">
                <a:solidFill>
                  <a:schemeClr val="accent1"/>
                </a:solidFill>
              </a:rPr>
              <a:t>High veggies, low protein, low starch &amp; sugar</a:t>
            </a:r>
          </a:p>
          <a:p>
            <a:pPr>
              <a:buFont typeface="Wingdings" pitchFamily="2" charset="2"/>
              <a:buChar char="§"/>
            </a:pPr>
            <a:r>
              <a:rPr lang="en-US" sz="2800" dirty="0" smtClean="0">
                <a:solidFill>
                  <a:schemeClr val="accent1"/>
                </a:solidFill>
              </a:rPr>
              <a:t>Low food allergens and high food variety</a:t>
            </a:r>
          </a:p>
          <a:p>
            <a:pPr>
              <a:buFont typeface="Wingdings" pitchFamily="2" charset="2"/>
              <a:buChar char="§"/>
            </a:pPr>
            <a:r>
              <a:rPr lang="en-US" sz="2800" dirty="0" smtClean="0">
                <a:solidFill>
                  <a:schemeClr val="accent1"/>
                </a:solidFill>
              </a:rPr>
              <a:t>Vitamin D, fish oil, magnesium, antioxidants</a:t>
            </a:r>
          </a:p>
          <a:p>
            <a:pPr>
              <a:buFont typeface="Wingdings" pitchFamily="2" charset="2"/>
              <a:buChar char="§"/>
            </a:pPr>
            <a:r>
              <a:rPr lang="en-US" sz="2800" dirty="0" smtClean="0">
                <a:solidFill>
                  <a:schemeClr val="accent1"/>
                </a:solidFill>
              </a:rPr>
              <a:t>Some rational testing</a:t>
            </a:r>
          </a:p>
          <a:p>
            <a:pPr>
              <a:buFont typeface="Wingdings" pitchFamily="2" charset="2"/>
              <a:buChar char="§"/>
            </a:pPr>
            <a:r>
              <a:rPr lang="en-US" sz="2800" dirty="0" smtClean="0">
                <a:solidFill>
                  <a:schemeClr val="accent1"/>
                </a:solidFill>
              </a:rPr>
              <a:t>A real, written health plan</a:t>
            </a:r>
          </a:p>
          <a:p>
            <a:pPr marL="0" indent="0">
              <a:buNone/>
            </a:pPr>
            <a:endParaRPr lang="en-US" sz="2800" dirty="0" smtClean="0">
              <a:solidFill>
                <a:schemeClr val="accent1"/>
              </a:solidFill>
            </a:endParaRPr>
          </a:p>
          <a:p>
            <a:pPr marL="0" indent="0">
              <a:buNone/>
            </a:pPr>
            <a:endParaRPr lang="en-US" sz="2800" dirty="0">
              <a:solidFill>
                <a:schemeClr val="accent1"/>
              </a:solidFill>
            </a:endParaRPr>
          </a:p>
        </p:txBody>
      </p:sp>
      <p:sp>
        <p:nvSpPr>
          <p:cNvPr id="3" name="Title 2"/>
          <p:cNvSpPr>
            <a:spLocks noGrp="1"/>
          </p:cNvSpPr>
          <p:nvPr>
            <p:ph type="title"/>
          </p:nvPr>
        </p:nvSpPr>
        <p:spPr>
          <a:xfrm>
            <a:off x="304800" y="570156"/>
            <a:ext cx="8458200" cy="1054250"/>
          </a:xfrm>
        </p:spPr>
        <p:txBody>
          <a:bodyPr/>
          <a:lstStyle/>
          <a:p>
            <a:r>
              <a:rPr lang="en-US" sz="4400" dirty="0">
                <a:solidFill>
                  <a:schemeClr val="tx2">
                    <a:lumMod val="75000"/>
                  </a:schemeClr>
                </a:solidFill>
              </a:rPr>
              <a:t>Heart Disease or Heart Health?</a:t>
            </a:r>
          </a:p>
        </p:txBody>
      </p:sp>
      <p:sp>
        <p:nvSpPr>
          <p:cNvPr id="5" name="TextBox 4"/>
          <p:cNvSpPr txBox="1"/>
          <p:nvPr/>
        </p:nvSpPr>
        <p:spPr>
          <a:xfrm>
            <a:off x="685800" y="228600"/>
            <a:ext cx="4800600" cy="461665"/>
          </a:xfrm>
          <a:prstGeom prst="rect">
            <a:avLst/>
          </a:prstGeom>
          <a:noFill/>
        </p:spPr>
        <p:txBody>
          <a:bodyPr wrap="square" rtlCol="0">
            <a:spAutoFit/>
          </a:bodyPr>
          <a:lstStyle/>
          <a:p>
            <a:r>
              <a:rPr lang="en-US" sz="2400" b="1" dirty="0">
                <a:solidFill>
                  <a:schemeClr val="tx2">
                    <a:lumMod val="75000"/>
                  </a:schemeClr>
                </a:solidFill>
              </a:rPr>
              <a:t>Heart Disease or Heart Health?</a:t>
            </a:r>
          </a:p>
        </p:txBody>
      </p:sp>
    </p:spTree>
    <p:extLst>
      <p:ext uri="{BB962C8B-B14F-4D97-AF65-F5344CB8AC3E}">
        <p14:creationId xmlns:p14="http://schemas.microsoft.com/office/powerpoint/2010/main" val="167846943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 calcmode="lin" valueType="num">
                                      <p:cBhvr additive="base">
                                        <p:cTn id="35" dur="500" fill="hold"/>
                                        <p:tgtEl>
                                          <p:spTgt spid="2">
                                            <p:txEl>
                                              <p:pRg st="7" end="7"/>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590800"/>
            <a:ext cx="7745505" cy="3535362"/>
          </a:xfrm>
        </p:spPr>
        <p:txBody>
          <a:bodyPr/>
          <a:lstStyle/>
          <a:p>
            <a:pPr marL="0" indent="0">
              <a:buNone/>
            </a:pPr>
            <a:r>
              <a:rPr lang="en-US" dirty="0" smtClean="0"/>
              <a:t>Please write in </a:t>
            </a:r>
            <a:r>
              <a:rPr lang="en-US" dirty="0" smtClean="0"/>
              <a:t>20 </a:t>
            </a:r>
            <a:r>
              <a:rPr lang="en-US" dirty="0" smtClean="0"/>
              <a:t>or fewer words, what, if anything, was important to you from this meeting, </a:t>
            </a:r>
            <a:r>
              <a:rPr lang="en-US" dirty="0" smtClean="0"/>
              <a:t>share your words with us, and </a:t>
            </a:r>
            <a:r>
              <a:rPr lang="en-US" dirty="0" smtClean="0"/>
              <a:t>give </a:t>
            </a:r>
            <a:r>
              <a:rPr lang="en-US" dirty="0" smtClean="0"/>
              <a:t>your paper to me before you leave.</a:t>
            </a:r>
          </a:p>
          <a:p>
            <a:pPr marL="0" indent="0">
              <a:buNone/>
            </a:pPr>
            <a:endParaRPr lang="en-US" dirty="0"/>
          </a:p>
          <a:p>
            <a:pPr marL="0" indent="0">
              <a:buNone/>
            </a:pPr>
            <a:endParaRPr lang="en-US" dirty="0"/>
          </a:p>
        </p:txBody>
      </p:sp>
      <p:sp>
        <p:nvSpPr>
          <p:cNvPr id="3" name="Title 2"/>
          <p:cNvSpPr>
            <a:spLocks noGrp="1"/>
          </p:cNvSpPr>
          <p:nvPr>
            <p:ph type="title"/>
          </p:nvPr>
        </p:nvSpPr>
        <p:spPr/>
        <p:txBody>
          <a:bodyPr/>
          <a:lstStyle/>
          <a:p>
            <a:r>
              <a:rPr lang="en-US" dirty="0" smtClean="0"/>
              <a:t>And to Close</a:t>
            </a:r>
            <a:endParaRPr lang="en-US" dirty="0"/>
          </a:p>
        </p:txBody>
      </p:sp>
      <p:sp>
        <p:nvSpPr>
          <p:cNvPr id="4" name="TextBox 3"/>
          <p:cNvSpPr txBox="1"/>
          <p:nvPr/>
        </p:nvSpPr>
        <p:spPr>
          <a:xfrm>
            <a:off x="762000" y="195887"/>
            <a:ext cx="4724400" cy="461665"/>
          </a:xfrm>
          <a:prstGeom prst="rect">
            <a:avLst/>
          </a:prstGeom>
          <a:noFill/>
        </p:spPr>
        <p:txBody>
          <a:bodyPr wrap="square" rtlCol="0">
            <a:spAutoFit/>
          </a:bodyPr>
          <a:lstStyle/>
          <a:p>
            <a:pPr lvl="0"/>
            <a:r>
              <a:rPr lang="en-US" sz="2400" b="1" dirty="0">
                <a:solidFill>
                  <a:srgbClr val="895D1D">
                    <a:lumMod val="75000"/>
                  </a:srgbClr>
                </a:solidFill>
              </a:rPr>
              <a:t>Heart Disease or Heart Health?</a:t>
            </a:r>
          </a:p>
        </p:txBody>
      </p:sp>
    </p:spTree>
    <p:extLst>
      <p:ext uri="{BB962C8B-B14F-4D97-AF65-F5344CB8AC3E}">
        <p14:creationId xmlns:p14="http://schemas.microsoft.com/office/powerpoint/2010/main" val="302975149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91783" y="2293937"/>
            <a:ext cx="5171017" cy="3878263"/>
          </a:xfrm>
        </p:spPr>
      </p:pic>
      <p:sp>
        <p:nvSpPr>
          <p:cNvPr id="3" name="Title 2"/>
          <p:cNvSpPr>
            <a:spLocks noGrp="1"/>
          </p:cNvSpPr>
          <p:nvPr>
            <p:ph type="title"/>
          </p:nvPr>
        </p:nvSpPr>
        <p:spPr/>
        <p:txBody>
          <a:bodyPr/>
          <a:lstStyle/>
          <a:p>
            <a:r>
              <a:rPr lang="en-US" sz="2800" b="1" dirty="0" smtClean="0"/>
              <a:t>Start young: </a:t>
            </a:r>
            <a:r>
              <a:rPr lang="en-US" sz="2800" dirty="0" smtClean="0"/>
              <a:t>my grandson, Zion, working with me in my organic vegetable garden. </a:t>
            </a:r>
            <a:endParaRPr lang="en-US" sz="2800" dirty="0"/>
          </a:p>
        </p:txBody>
      </p:sp>
    </p:spTree>
    <p:extLst>
      <p:ext uri="{BB962C8B-B14F-4D97-AF65-F5344CB8AC3E}">
        <p14:creationId xmlns:p14="http://schemas.microsoft.com/office/powerpoint/2010/main" val="276638445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209800"/>
            <a:ext cx="7315200" cy="3810000"/>
          </a:xfrm>
        </p:spPr>
        <p:txBody>
          <a:bodyPr>
            <a:normAutofit fontScale="70000" lnSpcReduction="20000"/>
          </a:bodyPr>
          <a:lstStyle/>
          <a:p>
            <a:pPr marL="0" indent="0" algn="ctr">
              <a:buNone/>
            </a:pPr>
            <a:r>
              <a:rPr lang="en-US" sz="2800" b="1" dirty="0">
                <a:solidFill>
                  <a:schemeClr val="accent1"/>
                </a:solidFill>
              </a:rPr>
              <a:t>Number of deaths for leading causes of death</a:t>
            </a:r>
          </a:p>
          <a:p>
            <a:pPr marL="0" indent="0">
              <a:buNone/>
            </a:pPr>
            <a:r>
              <a:rPr lang="en-US" sz="2800" dirty="0">
                <a:solidFill>
                  <a:schemeClr val="accent1"/>
                </a:solidFill>
              </a:rPr>
              <a:t>CDC 2009 - </a:t>
            </a:r>
            <a:r>
              <a:rPr lang="en-US" sz="2800" dirty="0">
                <a:solidFill>
                  <a:srgbClr val="0070C0"/>
                </a:solidFill>
                <a:hlinkClick r:id="rId2"/>
              </a:rPr>
              <a:t>http://</a:t>
            </a:r>
            <a:r>
              <a:rPr lang="en-US" sz="2800" dirty="0" smtClean="0">
                <a:solidFill>
                  <a:srgbClr val="0070C0"/>
                </a:solidFill>
                <a:hlinkClick r:id="rId2"/>
              </a:rPr>
              <a:t>www.cdc.gov/nchs/fastats/lcod.htm</a:t>
            </a:r>
            <a:r>
              <a:rPr lang="en-US" sz="2800" dirty="0" smtClean="0">
                <a:solidFill>
                  <a:srgbClr val="0070C0"/>
                </a:solidFill>
              </a:rPr>
              <a:t> </a:t>
            </a:r>
            <a:endParaRPr lang="en-US" sz="2800" dirty="0">
              <a:solidFill>
                <a:srgbClr val="0070C0"/>
              </a:solidFill>
            </a:endParaRPr>
          </a:p>
          <a:p>
            <a:pPr>
              <a:buFont typeface="Wingdings" pitchFamily="2" charset="2"/>
              <a:buChar char="§"/>
            </a:pPr>
            <a:r>
              <a:rPr lang="en-US" sz="2800" dirty="0">
                <a:solidFill>
                  <a:schemeClr val="accent1"/>
                </a:solidFill>
              </a:rPr>
              <a:t>    Heart disease: 599,413</a:t>
            </a:r>
          </a:p>
          <a:p>
            <a:pPr>
              <a:buFont typeface="Wingdings" pitchFamily="2" charset="2"/>
              <a:buChar char="§"/>
            </a:pPr>
            <a:r>
              <a:rPr lang="en-US" sz="2800" dirty="0">
                <a:solidFill>
                  <a:schemeClr val="accent1"/>
                </a:solidFill>
              </a:rPr>
              <a:t>    Cancer: 567,628</a:t>
            </a:r>
          </a:p>
          <a:p>
            <a:pPr>
              <a:buFont typeface="Wingdings" pitchFamily="2" charset="2"/>
              <a:buChar char="§"/>
            </a:pPr>
            <a:r>
              <a:rPr lang="en-US" sz="2800" dirty="0">
                <a:solidFill>
                  <a:schemeClr val="accent1"/>
                </a:solidFill>
              </a:rPr>
              <a:t>    Chronic lower respiratory diseases: 137,353</a:t>
            </a:r>
          </a:p>
          <a:p>
            <a:pPr>
              <a:buFont typeface="Wingdings" pitchFamily="2" charset="2"/>
              <a:buChar char="§"/>
            </a:pPr>
            <a:r>
              <a:rPr lang="en-US" sz="2800" dirty="0">
                <a:solidFill>
                  <a:schemeClr val="accent1"/>
                </a:solidFill>
              </a:rPr>
              <a:t>    Stroke (cerebrovascular diseases): 128,842</a:t>
            </a:r>
          </a:p>
          <a:p>
            <a:pPr>
              <a:buFont typeface="Wingdings" pitchFamily="2" charset="2"/>
              <a:buChar char="§"/>
            </a:pPr>
            <a:r>
              <a:rPr lang="en-US" sz="2800" dirty="0">
                <a:solidFill>
                  <a:schemeClr val="accent1"/>
                </a:solidFill>
              </a:rPr>
              <a:t>    Accidents (unintentional injuries): 118,021</a:t>
            </a:r>
          </a:p>
          <a:p>
            <a:pPr>
              <a:buFont typeface="Wingdings" pitchFamily="2" charset="2"/>
              <a:buChar char="§"/>
            </a:pPr>
            <a:r>
              <a:rPr lang="en-US" sz="2800" dirty="0">
                <a:solidFill>
                  <a:schemeClr val="accent1"/>
                </a:solidFill>
              </a:rPr>
              <a:t>    Alzheimer's disease: 79,003</a:t>
            </a:r>
          </a:p>
          <a:p>
            <a:pPr>
              <a:buFont typeface="Wingdings" pitchFamily="2" charset="2"/>
              <a:buChar char="§"/>
            </a:pPr>
            <a:r>
              <a:rPr lang="en-US" sz="2800" dirty="0">
                <a:solidFill>
                  <a:schemeClr val="accent1"/>
                </a:solidFill>
              </a:rPr>
              <a:t>    Diabetes: 68,705</a:t>
            </a:r>
          </a:p>
          <a:p>
            <a:pPr>
              <a:buFont typeface="Wingdings" pitchFamily="2" charset="2"/>
              <a:buChar char="§"/>
            </a:pPr>
            <a:r>
              <a:rPr lang="en-US" sz="2800" dirty="0">
                <a:solidFill>
                  <a:schemeClr val="accent1"/>
                </a:solidFill>
              </a:rPr>
              <a:t>    Influenza and Pneumonia: 53,692</a:t>
            </a:r>
          </a:p>
          <a:p>
            <a:pPr>
              <a:buFont typeface="Wingdings" pitchFamily="2" charset="2"/>
              <a:buChar char="§"/>
            </a:pPr>
            <a:r>
              <a:rPr lang="en-US" sz="2800" dirty="0">
                <a:solidFill>
                  <a:schemeClr val="accent1"/>
                </a:solidFill>
              </a:rPr>
              <a:t>    Nephritis, </a:t>
            </a:r>
            <a:r>
              <a:rPr lang="en-US" sz="2800" dirty="0" err="1">
                <a:solidFill>
                  <a:schemeClr val="accent1"/>
                </a:solidFill>
              </a:rPr>
              <a:t>nephrotic</a:t>
            </a:r>
            <a:r>
              <a:rPr lang="en-US" sz="2800" dirty="0">
                <a:solidFill>
                  <a:schemeClr val="accent1"/>
                </a:solidFill>
              </a:rPr>
              <a:t> syndrome, and </a:t>
            </a:r>
            <a:r>
              <a:rPr lang="en-US" sz="2800" dirty="0" err="1">
                <a:solidFill>
                  <a:schemeClr val="accent1"/>
                </a:solidFill>
              </a:rPr>
              <a:t>nephrosis</a:t>
            </a:r>
            <a:r>
              <a:rPr lang="en-US" sz="2800" dirty="0">
                <a:solidFill>
                  <a:schemeClr val="accent1"/>
                </a:solidFill>
              </a:rPr>
              <a:t>: 48,935</a:t>
            </a:r>
          </a:p>
          <a:p>
            <a:pPr>
              <a:buFont typeface="Wingdings" pitchFamily="2" charset="2"/>
              <a:buChar char="§"/>
            </a:pPr>
            <a:r>
              <a:rPr lang="en-US" sz="2800" dirty="0">
                <a:solidFill>
                  <a:schemeClr val="accent1"/>
                </a:solidFill>
              </a:rPr>
              <a:t>    Intentional self-harm (suicide): 36,909</a:t>
            </a:r>
          </a:p>
          <a:p>
            <a:pPr>
              <a:buFont typeface="Wingdings" pitchFamily="2" charset="2"/>
              <a:buChar char="§"/>
            </a:pPr>
            <a:endParaRPr lang="en-US" sz="2800" dirty="0" smtClean="0">
              <a:solidFill>
                <a:schemeClr val="accent1"/>
              </a:solidFill>
            </a:endParaRPr>
          </a:p>
        </p:txBody>
      </p:sp>
      <p:sp>
        <p:nvSpPr>
          <p:cNvPr id="3" name="Title 2"/>
          <p:cNvSpPr>
            <a:spLocks noGrp="1"/>
          </p:cNvSpPr>
          <p:nvPr>
            <p:ph type="title"/>
          </p:nvPr>
        </p:nvSpPr>
        <p:spPr>
          <a:xfrm>
            <a:off x="304800" y="570156"/>
            <a:ext cx="8458200" cy="1054250"/>
          </a:xfrm>
        </p:spPr>
        <p:txBody>
          <a:bodyPr/>
          <a:lstStyle/>
          <a:p>
            <a:r>
              <a:rPr lang="en-US" sz="4400" dirty="0">
                <a:solidFill>
                  <a:schemeClr val="tx2">
                    <a:lumMod val="75000"/>
                  </a:schemeClr>
                </a:solidFill>
              </a:rPr>
              <a:t>Heart Disease or Heart Health?</a:t>
            </a:r>
          </a:p>
        </p:txBody>
      </p:sp>
      <p:sp>
        <p:nvSpPr>
          <p:cNvPr id="5" name="TextBox 4"/>
          <p:cNvSpPr txBox="1"/>
          <p:nvPr/>
        </p:nvSpPr>
        <p:spPr>
          <a:xfrm>
            <a:off x="685800" y="228600"/>
            <a:ext cx="4800600" cy="461665"/>
          </a:xfrm>
          <a:prstGeom prst="rect">
            <a:avLst/>
          </a:prstGeom>
          <a:noFill/>
        </p:spPr>
        <p:txBody>
          <a:bodyPr wrap="square" rtlCol="0">
            <a:spAutoFit/>
          </a:bodyPr>
          <a:lstStyle/>
          <a:p>
            <a:r>
              <a:rPr lang="en-US" sz="2400" b="1" dirty="0">
                <a:solidFill>
                  <a:schemeClr val="tx2">
                    <a:lumMod val="75000"/>
                  </a:schemeClr>
                </a:solidFill>
              </a:rPr>
              <a:t>Heart Disease or Heart Health?</a:t>
            </a:r>
          </a:p>
        </p:txBody>
      </p:sp>
    </p:spTree>
    <p:extLst>
      <p:ext uri="{BB962C8B-B14F-4D97-AF65-F5344CB8AC3E}">
        <p14:creationId xmlns:p14="http://schemas.microsoft.com/office/powerpoint/2010/main" val="41697875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 calcmode="lin" valueType="num">
                                      <p:cBhvr additive="base">
                                        <p:cTn id="35" dur="500" fill="hold"/>
                                        <p:tgtEl>
                                          <p:spTgt spid="2">
                                            <p:txEl>
                                              <p:pRg st="7" end="7"/>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12" fill="hold" nodeType="with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 calcmode="lin" valueType="num">
                                      <p:cBhvr additive="base">
                                        <p:cTn id="39"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2">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12" fill="hold" nodeType="with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anim calcmode="lin" valueType="num">
                                      <p:cBhvr additive="base">
                                        <p:cTn id="43" dur="500" fill="hold"/>
                                        <p:tgtEl>
                                          <p:spTgt spid="2">
                                            <p:txEl>
                                              <p:pRg st="9" end="9"/>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12" fill="hold" nodeType="with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anim calcmode="lin" valueType="num">
                                      <p:cBhvr additive="base">
                                        <p:cTn id="47" dur="500" fill="hold"/>
                                        <p:tgtEl>
                                          <p:spTgt spid="2">
                                            <p:txEl>
                                              <p:pRg st="10" end="10"/>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12" fill="hold" nodeType="withEffect">
                                  <p:stCondLst>
                                    <p:cond delay="0"/>
                                  </p:stCondLst>
                                  <p:childTnLst>
                                    <p:set>
                                      <p:cBhvr>
                                        <p:cTn id="50" dur="1" fill="hold">
                                          <p:stCondLst>
                                            <p:cond delay="0"/>
                                          </p:stCondLst>
                                        </p:cTn>
                                        <p:tgtEl>
                                          <p:spTgt spid="2">
                                            <p:txEl>
                                              <p:pRg st="11" end="11"/>
                                            </p:txEl>
                                          </p:spTgt>
                                        </p:tgtEl>
                                        <p:attrNameLst>
                                          <p:attrName>style.visibility</p:attrName>
                                        </p:attrNameLst>
                                      </p:cBhvr>
                                      <p:to>
                                        <p:strVal val="visible"/>
                                      </p:to>
                                    </p:set>
                                    <p:anim calcmode="lin" valueType="num">
                                      <p:cBhvr additive="base">
                                        <p:cTn id="51" dur="500" fill="hold"/>
                                        <p:tgtEl>
                                          <p:spTgt spid="2">
                                            <p:txEl>
                                              <p:pRg st="11" end="11"/>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209800"/>
            <a:ext cx="7315200" cy="3810000"/>
          </a:xfrm>
        </p:spPr>
        <p:txBody>
          <a:bodyPr>
            <a:normAutofit/>
          </a:bodyPr>
          <a:lstStyle/>
          <a:p>
            <a:pPr>
              <a:buFont typeface="Wingdings" pitchFamily="2" charset="2"/>
              <a:buChar char="§"/>
            </a:pPr>
            <a:r>
              <a:rPr lang="en-US" sz="2800" dirty="0" smtClean="0">
                <a:solidFill>
                  <a:schemeClr val="accent1"/>
                </a:solidFill>
              </a:rPr>
              <a:t>One way to look at these data, is that the heart is the number one killer.</a:t>
            </a:r>
          </a:p>
          <a:p>
            <a:pPr>
              <a:buFont typeface="Wingdings" pitchFamily="2" charset="2"/>
              <a:buChar char="§"/>
            </a:pPr>
            <a:r>
              <a:rPr lang="en-US" sz="2800" dirty="0" smtClean="0">
                <a:solidFill>
                  <a:schemeClr val="accent1"/>
                </a:solidFill>
              </a:rPr>
              <a:t>Another way to look at them is that the heart is the part of our body that has the greatest need for healthy conditions.</a:t>
            </a:r>
          </a:p>
        </p:txBody>
      </p:sp>
      <p:sp>
        <p:nvSpPr>
          <p:cNvPr id="3" name="Title 2"/>
          <p:cNvSpPr>
            <a:spLocks noGrp="1"/>
          </p:cNvSpPr>
          <p:nvPr>
            <p:ph type="title"/>
          </p:nvPr>
        </p:nvSpPr>
        <p:spPr>
          <a:xfrm>
            <a:off x="304800" y="570156"/>
            <a:ext cx="8458200" cy="1054250"/>
          </a:xfrm>
        </p:spPr>
        <p:txBody>
          <a:bodyPr/>
          <a:lstStyle/>
          <a:p>
            <a:r>
              <a:rPr lang="en-US" sz="4400" dirty="0">
                <a:solidFill>
                  <a:schemeClr val="tx2">
                    <a:lumMod val="75000"/>
                  </a:schemeClr>
                </a:solidFill>
              </a:rPr>
              <a:t>Heart Disease or Heart Health?</a:t>
            </a:r>
          </a:p>
        </p:txBody>
      </p:sp>
      <p:sp>
        <p:nvSpPr>
          <p:cNvPr id="5" name="TextBox 4"/>
          <p:cNvSpPr txBox="1"/>
          <p:nvPr/>
        </p:nvSpPr>
        <p:spPr>
          <a:xfrm>
            <a:off x="685800" y="228600"/>
            <a:ext cx="4800600" cy="461665"/>
          </a:xfrm>
          <a:prstGeom prst="rect">
            <a:avLst/>
          </a:prstGeom>
          <a:noFill/>
        </p:spPr>
        <p:txBody>
          <a:bodyPr wrap="square" rtlCol="0">
            <a:spAutoFit/>
          </a:bodyPr>
          <a:lstStyle/>
          <a:p>
            <a:r>
              <a:rPr lang="en-US" sz="2400" b="1" dirty="0">
                <a:solidFill>
                  <a:schemeClr val="tx2">
                    <a:lumMod val="75000"/>
                  </a:schemeClr>
                </a:solidFill>
              </a:rPr>
              <a:t>Heart Disease or Heart Health?</a:t>
            </a:r>
          </a:p>
        </p:txBody>
      </p:sp>
    </p:spTree>
    <p:extLst>
      <p:ext uri="{BB962C8B-B14F-4D97-AF65-F5344CB8AC3E}">
        <p14:creationId xmlns:p14="http://schemas.microsoft.com/office/powerpoint/2010/main" val="222712176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209800"/>
            <a:ext cx="7315200" cy="3810000"/>
          </a:xfrm>
        </p:spPr>
        <p:txBody>
          <a:bodyPr>
            <a:normAutofit/>
          </a:bodyPr>
          <a:lstStyle/>
          <a:p>
            <a:pPr>
              <a:buFont typeface="Wingdings" pitchFamily="2" charset="2"/>
              <a:buChar char="§"/>
            </a:pPr>
            <a:r>
              <a:rPr lang="en-US" sz="2800" dirty="0" smtClean="0">
                <a:solidFill>
                  <a:schemeClr val="accent1"/>
                </a:solidFill>
              </a:rPr>
              <a:t>Does heart disease “run” in your family?</a:t>
            </a:r>
          </a:p>
          <a:p>
            <a:pPr>
              <a:buFont typeface="Wingdings" pitchFamily="2" charset="2"/>
              <a:buChar char="§"/>
            </a:pPr>
            <a:r>
              <a:rPr lang="en-US" sz="2800" dirty="0" smtClean="0">
                <a:solidFill>
                  <a:schemeClr val="accent1"/>
                </a:solidFill>
              </a:rPr>
              <a:t>Does heart disease worry you, for yourself, or for someone close to you?</a:t>
            </a:r>
          </a:p>
          <a:p>
            <a:pPr>
              <a:buFont typeface="Wingdings" pitchFamily="2" charset="2"/>
              <a:buChar char="§"/>
            </a:pPr>
            <a:r>
              <a:rPr lang="en-US" sz="2800" dirty="0" smtClean="0">
                <a:solidFill>
                  <a:schemeClr val="accent1"/>
                </a:solidFill>
              </a:rPr>
              <a:t>Do you believe that heart disease is primarily genetically determined?</a:t>
            </a:r>
          </a:p>
        </p:txBody>
      </p:sp>
      <p:sp>
        <p:nvSpPr>
          <p:cNvPr id="3" name="Title 2"/>
          <p:cNvSpPr>
            <a:spLocks noGrp="1"/>
          </p:cNvSpPr>
          <p:nvPr>
            <p:ph type="title"/>
          </p:nvPr>
        </p:nvSpPr>
        <p:spPr>
          <a:xfrm>
            <a:off x="304800" y="570156"/>
            <a:ext cx="8458200" cy="1054250"/>
          </a:xfrm>
        </p:spPr>
        <p:txBody>
          <a:bodyPr/>
          <a:lstStyle/>
          <a:p>
            <a:r>
              <a:rPr lang="en-US" sz="4400" dirty="0">
                <a:solidFill>
                  <a:schemeClr val="tx2">
                    <a:lumMod val="75000"/>
                  </a:schemeClr>
                </a:solidFill>
              </a:rPr>
              <a:t>Heart Disease or Heart Health?</a:t>
            </a:r>
          </a:p>
        </p:txBody>
      </p:sp>
      <p:sp>
        <p:nvSpPr>
          <p:cNvPr id="5" name="TextBox 4"/>
          <p:cNvSpPr txBox="1"/>
          <p:nvPr/>
        </p:nvSpPr>
        <p:spPr>
          <a:xfrm>
            <a:off x="685800" y="228600"/>
            <a:ext cx="4800600" cy="461665"/>
          </a:xfrm>
          <a:prstGeom prst="rect">
            <a:avLst/>
          </a:prstGeom>
          <a:noFill/>
        </p:spPr>
        <p:txBody>
          <a:bodyPr wrap="square" rtlCol="0">
            <a:spAutoFit/>
          </a:bodyPr>
          <a:lstStyle/>
          <a:p>
            <a:r>
              <a:rPr lang="en-US" sz="2400" b="1" dirty="0">
                <a:solidFill>
                  <a:schemeClr val="tx2">
                    <a:lumMod val="75000"/>
                  </a:schemeClr>
                </a:solidFill>
              </a:rPr>
              <a:t>Heart Disease or Heart Health?</a:t>
            </a:r>
          </a:p>
        </p:txBody>
      </p:sp>
    </p:spTree>
    <p:extLst>
      <p:ext uri="{BB962C8B-B14F-4D97-AF65-F5344CB8AC3E}">
        <p14:creationId xmlns:p14="http://schemas.microsoft.com/office/powerpoint/2010/main" val="41813693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057400"/>
            <a:ext cx="7315200" cy="3962400"/>
          </a:xfrm>
        </p:spPr>
        <p:txBody>
          <a:bodyPr>
            <a:normAutofit/>
          </a:bodyPr>
          <a:lstStyle/>
          <a:p>
            <a:pPr>
              <a:buFont typeface="Wingdings" pitchFamily="2" charset="2"/>
              <a:buChar char="§"/>
            </a:pPr>
            <a:r>
              <a:rPr lang="en-US" sz="2800" dirty="0">
                <a:solidFill>
                  <a:schemeClr val="accent1"/>
                </a:solidFill>
              </a:rPr>
              <a:t>The basis of heart disease </a:t>
            </a:r>
            <a:r>
              <a:rPr lang="en-US" sz="2800" dirty="0" smtClean="0">
                <a:solidFill>
                  <a:schemeClr val="accent1"/>
                </a:solidFill>
              </a:rPr>
              <a:t>is inflammation</a:t>
            </a:r>
          </a:p>
          <a:p>
            <a:pPr marL="0" indent="0">
              <a:buNone/>
            </a:pPr>
            <a:endParaRPr lang="en-US" sz="2800" dirty="0" smtClean="0">
              <a:solidFill>
                <a:schemeClr val="accent1"/>
              </a:solidFill>
            </a:endParaRPr>
          </a:p>
        </p:txBody>
      </p:sp>
      <p:sp>
        <p:nvSpPr>
          <p:cNvPr id="3" name="Title 2"/>
          <p:cNvSpPr>
            <a:spLocks noGrp="1"/>
          </p:cNvSpPr>
          <p:nvPr>
            <p:ph type="title"/>
          </p:nvPr>
        </p:nvSpPr>
        <p:spPr>
          <a:xfrm>
            <a:off x="304800" y="570156"/>
            <a:ext cx="8458200" cy="1054250"/>
          </a:xfrm>
        </p:spPr>
        <p:txBody>
          <a:bodyPr/>
          <a:lstStyle/>
          <a:p>
            <a:r>
              <a:rPr lang="en-US" sz="4400" dirty="0" smtClean="0">
                <a:solidFill>
                  <a:schemeClr val="tx2">
                    <a:lumMod val="75000"/>
                  </a:schemeClr>
                </a:solidFill>
              </a:rPr>
              <a:t>Inflammation </a:t>
            </a:r>
            <a:endParaRPr lang="en-US" sz="4400" dirty="0">
              <a:solidFill>
                <a:schemeClr val="tx2">
                  <a:lumMod val="75000"/>
                </a:schemeClr>
              </a:solidFill>
            </a:endParaRPr>
          </a:p>
        </p:txBody>
      </p:sp>
      <p:sp>
        <p:nvSpPr>
          <p:cNvPr id="5" name="TextBox 4"/>
          <p:cNvSpPr txBox="1"/>
          <p:nvPr/>
        </p:nvSpPr>
        <p:spPr>
          <a:xfrm>
            <a:off x="685800" y="228600"/>
            <a:ext cx="4800600" cy="461665"/>
          </a:xfrm>
          <a:prstGeom prst="rect">
            <a:avLst/>
          </a:prstGeom>
          <a:noFill/>
        </p:spPr>
        <p:txBody>
          <a:bodyPr wrap="square" rtlCol="0">
            <a:spAutoFit/>
          </a:bodyPr>
          <a:lstStyle/>
          <a:p>
            <a:r>
              <a:rPr lang="en-US" sz="2400" b="1" dirty="0">
                <a:solidFill>
                  <a:schemeClr val="tx2">
                    <a:lumMod val="75000"/>
                  </a:schemeClr>
                </a:solidFill>
              </a:rPr>
              <a:t>Heart Disease or Heart Health?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514600"/>
            <a:ext cx="7587867" cy="4261476"/>
          </a:xfrm>
          <a:prstGeom prst="rect">
            <a:avLst/>
          </a:prstGeom>
        </p:spPr>
      </p:pic>
    </p:spTree>
    <p:extLst>
      <p:ext uri="{BB962C8B-B14F-4D97-AF65-F5344CB8AC3E}">
        <p14:creationId xmlns:p14="http://schemas.microsoft.com/office/powerpoint/2010/main" val="230071729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514600"/>
            <a:ext cx="7315200" cy="3352800"/>
          </a:xfrm>
        </p:spPr>
        <p:txBody>
          <a:bodyPr>
            <a:normAutofit fontScale="92500"/>
          </a:bodyPr>
          <a:lstStyle/>
          <a:p>
            <a:pPr>
              <a:buFont typeface="Wingdings" pitchFamily="2" charset="2"/>
              <a:buChar char="§"/>
            </a:pPr>
            <a:r>
              <a:rPr lang="en-US" sz="2800" b="1" dirty="0">
                <a:solidFill>
                  <a:schemeClr val="accent1"/>
                </a:solidFill>
              </a:rPr>
              <a:t>W</a:t>
            </a:r>
            <a:r>
              <a:rPr lang="en-US" sz="2800" b="1" dirty="0" smtClean="0">
                <a:solidFill>
                  <a:schemeClr val="accent1"/>
                </a:solidFill>
              </a:rPr>
              <a:t>hat are some of the most important causes of inflammation?</a:t>
            </a:r>
          </a:p>
          <a:p>
            <a:pPr marL="0" indent="0">
              <a:buNone/>
            </a:pPr>
            <a:r>
              <a:rPr lang="en-US" sz="2800" dirty="0">
                <a:solidFill>
                  <a:schemeClr val="accent1"/>
                </a:solidFill>
              </a:rPr>
              <a:t>s</a:t>
            </a:r>
            <a:r>
              <a:rPr lang="en-US" sz="2800" dirty="0" smtClean="0">
                <a:solidFill>
                  <a:schemeClr val="accent1"/>
                </a:solidFill>
              </a:rPr>
              <a:t>ugar/starch       stress        lack of exercise     </a:t>
            </a:r>
          </a:p>
          <a:p>
            <a:pPr marL="0" indent="0">
              <a:buNone/>
            </a:pPr>
            <a:r>
              <a:rPr lang="en-US" sz="2800" dirty="0" smtClean="0">
                <a:solidFill>
                  <a:schemeClr val="accent1"/>
                </a:solidFill>
              </a:rPr>
              <a:t>fat cells      low vitamin D       intestinal dysbiosis     </a:t>
            </a:r>
          </a:p>
          <a:p>
            <a:pPr marL="0" indent="0">
              <a:buNone/>
            </a:pPr>
            <a:r>
              <a:rPr lang="en-US" sz="2800" dirty="0" smtClean="0">
                <a:solidFill>
                  <a:schemeClr val="accent1"/>
                </a:solidFill>
              </a:rPr>
              <a:t>    low EPA-DHA        low antioxidants     </a:t>
            </a:r>
          </a:p>
          <a:p>
            <a:pPr marL="0" indent="0">
              <a:buNone/>
            </a:pPr>
            <a:r>
              <a:rPr lang="en-US" sz="2800" dirty="0" smtClean="0">
                <a:solidFill>
                  <a:schemeClr val="accent1"/>
                </a:solidFill>
              </a:rPr>
              <a:t>       food allergy        leaky gut        toxins </a:t>
            </a:r>
          </a:p>
          <a:p>
            <a:pPr marL="0" indent="0">
              <a:buNone/>
            </a:pPr>
            <a:r>
              <a:rPr lang="en-US" sz="2800" dirty="0" smtClean="0">
                <a:solidFill>
                  <a:schemeClr val="accent1"/>
                </a:solidFill>
              </a:rPr>
              <a:t>    lack of meaningful human relationships</a:t>
            </a:r>
            <a:endParaRPr lang="en-US" sz="2800" dirty="0">
              <a:solidFill>
                <a:schemeClr val="accent1"/>
              </a:solidFill>
            </a:endParaRPr>
          </a:p>
        </p:txBody>
      </p:sp>
      <p:sp>
        <p:nvSpPr>
          <p:cNvPr id="3" name="Title 2"/>
          <p:cNvSpPr>
            <a:spLocks noGrp="1"/>
          </p:cNvSpPr>
          <p:nvPr>
            <p:ph type="title"/>
          </p:nvPr>
        </p:nvSpPr>
        <p:spPr>
          <a:xfrm>
            <a:off x="304800" y="570156"/>
            <a:ext cx="8458200" cy="1054250"/>
          </a:xfrm>
        </p:spPr>
        <p:txBody>
          <a:bodyPr/>
          <a:lstStyle/>
          <a:p>
            <a:r>
              <a:rPr lang="en-US" sz="4400" dirty="0">
                <a:solidFill>
                  <a:schemeClr val="tx2">
                    <a:lumMod val="75000"/>
                  </a:schemeClr>
                </a:solidFill>
              </a:rPr>
              <a:t>Inflammation</a:t>
            </a:r>
          </a:p>
        </p:txBody>
      </p:sp>
      <p:sp>
        <p:nvSpPr>
          <p:cNvPr id="5" name="TextBox 4"/>
          <p:cNvSpPr txBox="1"/>
          <p:nvPr/>
        </p:nvSpPr>
        <p:spPr>
          <a:xfrm>
            <a:off x="685800" y="228600"/>
            <a:ext cx="4800600" cy="461665"/>
          </a:xfrm>
          <a:prstGeom prst="rect">
            <a:avLst/>
          </a:prstGeom>
          <a:noFill/>
        </p:spPr>
        <p:txBody>
          <a:bodyPr wrap="square" rtlCol="0">
            <a:spAutoFit/>
          </a:bodyPr>
          <a:lstStyle/>
          <a:p>
            <a:r>
              <a:rPr lang="en-US" sz="2400" b="1" dirty="0">
                <a:solidFill>
                  <a:schemeClr val="tx2">
                    <a:lumMod val="75000"/>
                  </a:schemeClr>
                </a:solidFill>
              </a:rPr>
              <a:t>Heart Disease or Heart Health?</a:t>
            </a:r>
          </a:p>
        </p:txBody>
      </p:sp>
    </p:spTree>
    <p:extLst>
      <p:ext uri="{BB962C8B-B14F-4D97-AF65-F5344CB8AC3E}">
        <p14:creationId xmlns:p14="http://schemas.microsoft.com/office/powerpoint/2010/main" val="59659776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209800"/>
            <a:ext cx="7315200" cy="3810000"/>
          </a:xfrm>
        </p:spPr>
        <p:txBody>
          <a:bodyPr>
            <a:normAutofit/>
          </a:bodyPr>
          <a:lstStyle/>
          <a:p>
            <a:pPr>
              <a:buFont typeface="Wingdings" pitchFamily="2" charset="2"/>
              <a:buChar char="§"/>
            </a:pPr>
            <a:r>
              <a:rPr lang="en-US" sz="2800" dirty="0" smtClean="0">
                <a:solidFill>
                  <a:schemeClr val="accent1"/>
                </a:solidFill>
              </a:rPr>
              <a:t>What tests best tell us about our risk for heart disease?</a:t>
            </a:r>
          </a:p>
        </p:txBody>
      </p:sp>
      <p:sp>
        <p:nvSpPr>
          <p:cNvPr id="3" name="Title 2"/>
          <p:cNvSpPr>
            <a:spLocks noGrp="1"/>
          </p:cNvSpPr>
          <p:nvPr>
            <p:ph type="title"/>
          </p:nvPr>
        </p:nvSpPr>
        <p:spPr>
          <a:xfrm>
            <a:off x="304800" y="570156"/>
            <a:ext cx="8458200" cy="1054250"/>
          </a:xfrm>
        </p:spPr>
        <p:txBody>
          <a:bodyPr/>
          <a:lstStyle/>
          <a:p>
            <a:r>
              <a:rPr lang="en-US" sz="4400" dirty="0">
                <a:solidFill>
                  <a:schemeClr val="tx2">
                    <a:lumMod val="75000"/>
                  </a:schemeClr>
                </a:solidFill>
              </a:rPr>
              <a:t>Heart Disease or Heart Health?</a:t>
            </a:r>
          </a:p>
        </p:txBody>
      </p:sp>
      <p:sp>
        <p:nvSpPr>
          <p:cNvPr id="5" name="TextBox 4"/>
          <p:cNvSpPr txBox="1"/>
          <p:nvPr/>
        </p:nvSpPr>
        <p:spPr>
          <a:xfrm>
            <a:off x="685800" y="228600"/>
            <a:ext cx="4800600" cy="461665"/>
          </a:xfrm>
          <a:prstGeom prst="rect">
            <a:avLst/>
          </a:prstGeom>
          <a:noFill/>
        </p:spPr>
        <p:txBody>
          <a:bodyPr wrap="square" rtlCol="0">
            <a:spAutoFit/>
          </a:bodyPr>
          <a:lstStyle/>
          <a:p>
            <a:r>
              <a:rPr lang="en-US" sz="2400" b="1" dirty="0">
                <a:solidFill>
                  <a:schemeClr val="tx2">
                    <a:lumMod val="75000"/>
                  </a:schemeClr>
                </a:solidFill>
              </a:rPr>
              <a:t>Heart Disease or Heart Health?</a:t>
            </a:r>
          </a:p>
        </p:txBody>
      </p:sp>
    </p:spTree>
    <p:extLst>
      <p:ext uri="{BB962C8B-B14F-4D97-AF65-F5344CB8AC3E}">
        <p14:creationId xmlns:p14="http://schemas.microsoft.com/office/powerpoint/2010/main" val="296157220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 - Introducing You &amp; Me">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1_A - Introducing You &amp; Me">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 - Introducing You &amp; Me</Template>
  <TotalTime>2656</TotalTime>
  <Words>1063</Words>
  <Application>Microsoft Office PowerPoint</Application>
  <PresentationFormat>On-screen Show (4:3)</PresentationFormat>
  <Paragraphs>120</Paragraphs>
  <Slides>33</Slides>
  <Notes>1</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33</vt:i4>
      </vt:variant>
    </vt:vector>
  </HeadingPairs>
  <TitlesOfParts>
    <vt:vector size="38" baseType="lpstr">
      <vt:lpstr>Book Antiqua</vt:lpstr>
      <vt:lpstr>Calibri</vt:lpstr>
      <vt:lpstr>Wingdings</vt:lpstr>
      <vt:lpstr>A - Introducing You &amp; Me</vt:lpstr>
      <vt:lpstr>1_A - Introducing You &amp; Me</vt:lpstr>
      <vt:lpstr>  Meeting 10  Heart Disease or Heart Health?</vt:lpstr>
      <vt:lpstr>Garden Color Health</vt:lpstr>
      <vt:lpstr>Inflammation</vt:lpstr>
      <vt:lpstr>Heart Disease or Heart Health?</vt:lpstr>
      <vt:lpstr>Heart Disease or Heart Health?</vt:lpstr>
      <vt:lpstr>Heart Disease or Heart Health?</vt:lpstr>
      <vt:lpstr>Inflammation </vt:lpstr>
      <vt:lpstr>Inflammation</vt:lpstr>
      <vt:lpstr>Heart Disease or Heart Health?</vt:lpstr>
      <vt:lpstr>Laboratory Test Variations</vt:lpstr>
      <vt:lpstr>PowerPoint Presentation</vt:lpstr>
      <vt:lpstr>PowerPoint Presentation</vt:lpstr>
      <vt:lpstr>PowerPoint Presentation</vt:lpstr>
      <vt:lpstr>PowerPoint Presentation</vt:lpstr>
      <vt:lpstr>PowerPoint Presentation</vt:lpstr>
      <vt:lpstr>Laboratory Test Variations</vt:lpstr>
      <vt:lpstr>Laboratory Test Variations</vt:lpstr>
      <vt:lpstr>PowerPoint Presentation</vt:lpstr>
      <vt:lpstr>Heart Disease or Heart Health?</vt:lpstr>
      <vt:lpstr>Heart Disease or Heart Health?</vt:lpstr>
      <vt:lpstr>Heart Disease or Heart Health?</vt:lpstr>
      <vt:lpstr>Heart Disease or Heart Health?</vt:lpstr>
      <vt:lpstr>Heart Disease or Heart Health?</vt:lpstr>
      <vt:lpstr>PowerPoint Presentation</vt:lpstr>
      <vt:lpstr>Heart Disease or Heart Health?</vt:lpstr>
      <vt:lpstr>Heart Disease or Heart Health?</vt:lpstr>
      <vt:lpstr>Heart Disease or Heart Health?</vt:lpstr>
      <vt:lpstr>Heart Disease or Heart Health?</vt:lpstr>
      <vt:lpstr>Heart Disease or Heart Health?</vt:lpstr>
      <vt:lpstr>PowerPoint Presentation</vt:lpstr>
      <vt:lpstr>Heart Disease or Heart Health?</vt:lpstr>
      <vt:lpstr>And to Close</vt:lpstr>
      <vt:lpstr>Start young: my grandson, Zion, working with me in my organic vegetable garden. </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You &amp; Me</dc:title>
  <dc:creator>Kris</dc:creator>
  <cp:lastModifiedBy>Kristofer Young</cp:lastModifiedBy>
  <cp:revision>291</cp:revision>
  <dcterms:created xsi:type="dcterms:W3CDTF">2012-08-09T05:29:19Z</dcterms:created>
  <dcterms:modified xsi:type="dcterms:W3CDTF">2014-05-21T03:03:43Z</dcterms:modified>
</cp:coreProperties>
</file>