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5"/>
  </p:notesMasterIdLst>
  <p:sldIdLst>
    <p:sldId id="256" r:id="rId3"/>
    <p:sldId id="370" r:id="rId4"/>
    <p:sldId id="351" r:id="rId5"/>
    <p:sldId id="352" r:id="rId6"/>
    <p:sldId id="355" r:id="rId7"/>
    <p:sldId id="354" r:id="rId8"/>
    <p:sldId id="353"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56" r:id="rId22"/>
    <p:sldId id="286"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71B79-4F2C-480B-94F9-0F232EA0A489}" type="datetimeFigureOut">
              <a:rPr lang="en-US" smtClean="0"/>
              <a:t>3/27/2014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2B39C-1DF3-4F19-8788-614C38C121C4}" type="slidenum">
              <a:rPr lang="en-US" smtClean="0"/>
              <a:t>‹#›</a:t>
            </a:fld>
            <a:endParaRPr lang="en-US" dirty="0"/>
          </a:p>
        </p:txBody>
      </p:sp>
    </p:spTree>
    <p:extLst>
      <p:ext uri="{BB962C8B-B14F-4D97-AF65-F5344CB8AC3E}">
        <p14:creationId xmlns:p14="http://schemas.microsoft.com/office/powerpoint/2010/main" val="89387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72B39C-1DF3-4F19-8788-614C38C121C4}" type="slidenum">
              <a:rPr lang="en-US" smtClean="0"/>
              <a:t>1</a:t>
            </a:fld>
            <a:endParaRPr lang="en-US" dirty="0"/>
          </a:p>
        </p:txBody>
      </p:sp>
    </p:spTree>
    <p:extLst>
      <p:ext uri="{BB962C8B-B14F-4D97-AF65-F5344CB8AC3E}">
        <p14:creationId xmlns:p14="http://schemas.microsoft.com/office/powerpoint/2010/main" val="324098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72B39C-1DF3-4F19-8788-614C38C121C4}" type="slidenum">
              <a:rPr lang="en-US" smtClean="0"/>
              <a:t>9</a:t>
            </a:fld>
            <a:endParaRPr lang="en-US" dirty="0"/>
          </a:p>
        </p:txBody>
      </p:sp>
    </p:spTree>
    <p:extLst>
      <p:ext uri="{BB962C8B-B14F-4D97-AF65-F5344CB8AC3E}">
        <p14:creationId xmlns:p14="http://schemas.microsoft.com/office/powerpoint/2010/main" val="3073927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C3C17B6-3F96-4C6F-82D0-77C114CB1490}" type="datetimeFigureOut">
              <a:rPr lang="en-US" smtClean="0"/>
              <a:t>3/27/2014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7C0A08-E789-43E8-B45F-53269B662A77}"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C0A08-E789-43E8-B45F-53269B662A77}"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C0A08-E789-43E8-B45F-53269B662A77}"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C3C17B6-3F96-4C6F-82D0-77C114CB1490}" type="datetimeFigureOut">
              <a:rPr lang="en-US" smtClean="0">
                <a:solidFill>
                  <a:srgbClr val="ECE9C6"/>
                </a:solidFill>
              </a:rPr>
              <a:pPr/>
              <a:t>3/27/2014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7C0A08-E789-43E8-B45F-53269B662A77}"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5837374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5" name="Footer Placeholder 4"/>
          <p:cNvSpPr>
            <a:spLocks noGrp="1"/>
          </p:cNvSpPr>
          <p:nvPr>
            <p:ph type="ftr" sz="quarter" idx="11"/>
          </p:nvPr>
        </p:nvSpPr>
        <p:spPr/>
        <p:txBody>
          <a:bodyPr/>
          <a:lstStyle/>
          <a:p>
            <a:endParaRPr lang="en-US" dirty="0">
              <a:solidFill>
                <a:srgbClr val="895D1D"/>
              </a:solidFill>
            </a:endParaRPr>
          </a:p>
        </p:txBody>
      </p:sp>
      <p:sp>
        <p:nvSpPr>
          <p:cNvPr id="6" name="Slide Number Placeholder 5"/>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89399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5" name="Footer Placeholder 4"/>
          <p:cNvSpPr>
            <a:spLocks noGrp="1"/>
          </p:cNvSpPr>
          <p:nvPr>
            <p:ph type="ftr" sz="quarter" idx="11"/>
          </p:nvPr>
        </p:nvSpPr>
        <p:spPr/>
        <p:txBody>
          <a:bodyPr/>
          <a:lstStyle/>
          <a:p>
            <a:endParaRPr lang="en-US" dirty="0">
              <a:solidFill>
                <a:srgbClr val="895D1D"/>
              </a:solidFill>
            </a:endParaRPr>
          </a:p>
        </p:txBody>
      </p:sp>
      <p:sp>
        <p:nvSpPr>
          <p:cNvPr id="6" name="Slide Number Placeholder 5"/>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322262247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38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8" name="Footer Placeholder 7"/>
          <p:cNvSpPr>
            <a:spLocks noGrp="1"/>
          </p:cNvSpPr>
          <p:nvPr>
            <p:ph type="ftr" sz="quarter" idx="11"/>
          </p:nvPr>
        </p:nvSpPr>
        <p:spPr/>
        <p:txBody>
          <a:bodyPr/>
          <a:lstStyle/>
          <a:p>
            <a:endParaRPr lang="en-US" dirty="0">
              <a:solidFill>
                <a:srgbClr val="895D1D"/>
              </a:solidFill>
            </a:endParaRPr>
          </a:p>
        </p:txBody>
      </p:sp>
      <p:sp>
        <p:nvSpPr>
          <p:cNvPr id="9" name="Slide Number Placeholder 8"/>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71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4" name="Footer Placeholder 3"/>
          <p:cNvSpPr>
            <a:spLocks noGrp="1"/>
          </p:cNvSpPr>
          <p:nvPr>
            <p:ph type="ftr" sz="quarter" idx="11"/>
          </p:nvPr>
        </p:nvSpPr>
        <p:spPr/>
        <p:txBody>
          <a:bodyPr/>
          <a:lstStyle/>
          <a:p>
            <a:endParaRPr lang="en-US" dirty="0">
              <a:solidFill>
                <a:srgbClr val="895D1D"/>
              </a:solidFill>
            </a:endParaRPr>
          </a:p>
        </p:txBody>
      </p:sp>
      <p:sp>
        <p:nvSpPr>
          <p:cNvPr id="5" name="Slide Number Placeholder 4"/>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122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3" name="Footer Placeholder 2"/>
          <p:cNvSpPr>
            <a:spLocks noGrp="1"/>
          </p:cNvSpPr>
          <p:nvPr>
            <p:ph type="ftr" sz="quarter" idx="11"/>
          </p:nvPr>
        </p:nvSpPr>
        <p:spPr/>
        <p:txBody>
          <a:bodyPr/>
          <a:lstStyle/>
          <a:p>
            <a:endParaRPr lang="en-US" dirty="0">
              <a:solidFill>
                <a:srgbClr val="895D1D"/>
              </a:solidFill>
            </a:endParaRPr>
          </a:p>
        </p:txBody>
      </p:sp>
      <p:sp>
        <p:nvSpPr>
          <p:cNvPr id="4" name="Slide Number Placeholder 3"/>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97093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53912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C0A08-E789-43E8-B45F-53269B662A77}" type="slidenum">
              <a:rPr lang="en-US" smtClean="0"/>
              <a:t>‹#›</a:t>
            </a:fld>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3831639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5" name="Footer Placeholder 4"/>
          <p:cNvSpPr>
            <a:spLocks noGrp="1"/>
          </p:cNvSpPr>
          <p:nvPr>
            <p:ph type="ftr" sz="quarter" idx="11"/>
          </p:nvPr>
        </p:nvSpPr>
        <p:spPr/>
        <p:txBody>
          <a:bodyPr/>
          <a:lstStyle/>
          <a:p>
            <a:endParaRPr lang="en-US" dirty="0">
              <a:solidFill>
                <a:srgbClr val="895D1D"/>
              </a:solidFill>
            </a:endParaRPr>
          </a:p>
        </p:txBody>
      </p:sp>
      <p:sp>
        <p:nvSpPr>
          <p:cNvPr id="6" name="Slide Number Placeholder 5"/>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3442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5" name="Footer Placeholder 4"/>
          <p:cNvSpPr>
            <a:spLocks noGrp="1"/>
          </p:cNvSpPr>
          <p:nvPr>
            <p:ph type="ftr" sz="quarter" idx="11"/>
          </p:nvPr>
        </p:nvSpPr>
        <p:spPr/>
        <p:txBody>
          <a:bodyPr/>
          <a:lstStyle/>
          <a:p>
            <a:endParaRPr lang="en-US" dirty="0">
              <a:solidFill>
                <a:srgbClr val="895D1D"/>
              </a:solidFill>
            </a:endParaRPr>
          </a:p>
        </p:txBody>
      </p:sp>
      <p:sp>
        <p:nvSpPr>
          <p:cNvPr id="6" name="Slide Number Placeholder 5"/>
          <p:cNvSpPr>
            <a:spLocks noGrp="1"/>
          </p:cNvSpPr>
          <p:nvPr>
            <p:ph type="sldNum" sz="quarter" idx="12"/>
          </p:nvPr>
        </p:nvSpPr>
        <p:spPr/>
        <p:txBody>
          <a:bodyPr/>
          <a:lstStyle/>
          <a:p>
            <a:fld id="{707C0A08-E789-43E8-B45F-53269B662A77}" type="slidenum">
              <a:rPr lang="en-US" smtClean="0">
                <a:solidFill>
                  <a:srgbClr val="895D1D"/>
                </a:solidFill>
              </a:rPr>
              <a:pPr/>
              <a:t>‹#›</a:t>
            </a:fld>
            <a:endParaRPr lang="en-US" dirty="0">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49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7C0A08-E789-43E8-B45F-53269B662A7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C0A08-E789-43E8-B45F-53269B662A77}"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7C0A08-E789-43E8-B45F-53269B662A77}"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7C0A08-E789-43E8-B45F-53269B662A77}"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7C0A08-E789-43E8-B45F-53269B662A7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C0A08-E789-43E8-B45F-53269B662A7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C17B6-3F96-4C6F-82D0-77C114CB1490}"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7C0A08-E789-43E8-B45F-53269B662A7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C3C17B6-3F96-4C6F-82D0-77C114CB1490}" type="datetimeFigureOut">
              <a:rPr lang="en-US" smtClean="0"/>
              <a:t>3/27/2014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07C0A08-E789-43E8-B45F-53269B662A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C3C17B6-3F96-4C6F-82D0-77C114CB1490}" type="datetimeFigureOut">
              <a:rPr lang="en-US" smtClean="0">
                <a:solidFill>
                  <a:srgbClr val="895D1D"/>
                </a:solidFill>
              </a:rPr>
              <a:pPr/>
              <a:t>3/27/2014</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07C0A08-E789-43E8-B45F-53269B662A77}"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16014037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00999" cy="2057400"/>
          </a:xfrm>
        </p:spPr>
        <p:txBody>
          <a:bodyPr/>
          <a:lstStyle/>
          <a:p>
            <a:r>
              <a:rPr lang="en-US" sz="2800" i="1" dirty="0" smtClean="0">
                <a:effectLst>
                  <a:outerShdw blurRad="38100" dist="38100" dir="2700000" algn="tl">
                    <a:srgbClr val="000000">
                      <a:alpha val="43137"/>
                    </a:srgbClr>
                  </a:outerShdw>
                </a:effectLst>
              </a:rPr>
              <a:t/>
            </a:r>
            <a:br>
              <a:rPr lang="en-US" sz="2800" i="1" dirty="0" smtClean="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r>
            <a:br>
              <a:rPr lang="en-US" sz="2800" i="1" dirty="0">
                <a:effectLst>
                  <a:outerShdw blurRad="38100" dist="38100" dir="2700000" algn="tl">
                    <a:srgbClr val="000000">
                      <a:alpha val="43137"/>
                    </a:srgbClr>
                  </a:outerShdw>
                </a:effectLst>
              </a:rPr>
            </a:br>
            <a:r>
              <a:rPr lang="en-US" sz="2800" i="1" dirty="0" smtClean="0">
                <a:effectLst>
                  <a:outerShdw blurRad="38100" dist="38100" dir="2700000" algn="tl">
                    <a:srgbClr val="000000">
                      <a:alpha val="43137"/>
                    </a:srgbClr>
                  </a:outerShdw>
                </a:effectLst>
              </a:rPr>
              <a:t>Meeting 6</a:t>
            </a:r>
            <a:br>
              <a:rPr lang="en-US" sz="2800" i="1" dirty="0" smtClean="0">
                <a:effectLst>
                  <a:outerShdw blurRad="38100" dist="38100" dir="2700000" algn="tl">
                    <a:srgbClr val="000000">
                      <a:alpha val="43137"/>
                    </a:srgbClr>
                  </a:outerShdw>
                </a:effectLst>
              </a:rPr>
            </a:br>
            <a:r>
              <a:rPr lang="en-US" sz="2800" i="1" dirty="0" smtClean="0">
                <a:effectLst>
                  <a:outerShdw blurRad="38100" dist="38100" dir="2700000" algn="tl">
                    <a:srgbClr val="000000">
                      <a:alpha val="43137"/>
                    </a:srgbClr>
                  </a:outerShdw>
                </a:effectLst>
              </a:rPr>
              <a:t/>
            </a:r>
            <a:br>
              <a:rPr lang="en-US" sz="2800" i="1" dirty="0" smtClean="0">
                <a:effectLst>
                  <a:outerShdw blurRad="38100" dist="38100" dir="2700000" algn="tl">
                    <a:srgbClr val="000000">
                      <a:alpha val="43137"/>
                    </a:srgbClr>
                  </a:outerShdw>
                </a:effectLst>
              </a:rPr>
            </a:br>
            <a:r>
              <a:rPr lang="en-US" sz="4400" b="1" dirty="0" smtClean="0">
                <a:effectLst/>
              </a:rPr>
              <a:t>Your Blood Work; </a:t>
            </a:r>
            <a:br>
              <a:rPr lang="en-US" sz="4400" b="1" dirty="0" smtClean="0">
                <a:effectLst/>
              </a:rPr>
            </a:br>
            <a:r>
              <a:rPr lang="en-US" sz="4400" b="1" dirty="0" smtClean="0">
                <a:effectLst/>
              </a:rPr>
              <a:t>get to know it</a:t>
            </a:r>
            <a:endParaRPr lang="en-US" sz="4400" dirty="0">
              <a:effectLst/>
            </a:endParaRPr>
          </a:p>
        </p:txBody>
      </p:sp>
      <p:sp>
        <p:nvSpPr>
          <p:cNvPr id="3" name="Subtitle 2"/>
          <p:cNvSpPr>
            <a:spLocks noGrp="1"/>
          </p:cNvSpPr>
          <p:nvPr>
            <p:ph type="subTitle" idx="1"/>
          </p:nvPr>
        </p:nvSpPr>
        <p:spPr>
          <a:xfrm>
            <a:off x="1447800" y="4267200"/>
            <a:ext cx="6400800" cy="1752600"/>
          </a:xfrm>
        </p:spPr>
        <p:txBody>
          <a:bodyPr/>
          <a:lstStyle/>
          <a:p>
            <a:r>
              <a:rPr lang="en-US" dirty="0" smtClean="0"/>
              <a:t>City of Ventura</a:t>
            </a:r>
          </a:p>
          <a:p>
            <a:r>
              <a:rPr lang="en-US" dirty="0" smtClean="0"/>
              <a:t>Wellness </a:t>
            </a:r>
            <a:r>
              <a:rPr lang="en-US" dirty="0" smtClean="0"/>
              <a:t>Program 2014 A</a:t>
            </a:r>
          </a:p>
          <a:p>
            <a:r>
              <a:rPr lang="en-US" dirty="0" smtClean="0"/>
              <a:t>w/ Dr. Kristofer Young</a:t>
            </a:r>
            <a:endParaRPr lang="en-US" dirty="0"/>
          </a:p>
        </p:txBody>
      </p:sp>
    </p:spTree>
    <p:extLst>
      <p:ext uri="{BB962C8B-B14F-4D97-AF65-F5344CB8AC3E}">
        <p14:creationId xmlns:p14="http://schemas.microsoft.com/office/powerpoint/2010/main" val="6923915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667000"/>
            <a:ext cx="6844552" cy="3459162"/>
          </a:xfrm>
        </p:spPr>
        <p:txBody>
          <a:bodyPr>
            <a:normAutofit/>
          </a:bodyPr>
          <a:lstStyle/>
          <a:p>
            <a:pPr>
              <a:buFont typeface="Wingdings" pitchFamily="2" charset="2"/>
              <a:buChar char="§"/>
            </a:pPr>
            <a:r>
              <a:rPr lang="en-US" dirty="0">
                <a:solidFill>
                  <a:schemeClr val="accent1"/>
                </a:solidFill>
              </a:rPr>
              <a:t>High-sensitivity </a:t>
            </a:r>
            <a:r>
              <a:rPr lang="en-US" dirty="0" smtClean="0">
                <a:solidFill>
                  <a:schemeClr val="accent1"/>
                </a:solidFill>
              </a:rPr>
              <a:t>CRP (</a:t>
            </a:r>
            <a:r>
              <a:rPr lang="en-US" dirty="0" err="1" smtClean="0">
                <a:solidFill>
                  <a:schemeClr val="accent1"/>
                </a:solidFill>
              </a:rPr>
              <a:t>hs</a:t>
            </a:r>
            <a:r>
              <a:rPr lang="en-US" dirty="0" smtClean="0">
                <a:solidFill>
                  <a:schemeClr val="accent1"/>
                </a:solidFill>
              </a:rPr>
              <a:t>-CRP)</a:t>
            </a:r>
          </a:p>
          <a:p>
            <a:pPr>
              <a:buFont typeface="Wingdings" pitchFamily="2" charset="2"/>
              <a:buChar char="§"/>
            </a:pPr>
            <a:r>
              <a:rPr lang="en-US" dirty="0">
                <a:solidFill>
                  <a:schemeClr val="accent1"/>
                </a:solidFill>
              </a:rPr>
              <a:t>Erythrocyte Sedimentation </a:t>
            </a:r>
            <a:r>
              <a:rPr lang="en-US" dirty="0" smtClean="0">
                <a:solidFill>
                  <a:schemeClr val="accent1"/>
                </a:solidFill>
              </a:rPr>
              <a:t>Rate (ESR)</a:t>
            </a:r>
            <a:endParaRPr lang="en-US" dirty="0">
              <a:solidFill>
                <a:schemeClr val="accent1"/>
              </a:solidFill>
            </a:endParaRPr>
          </a:p>
        </p:txBody>
      </p:sp>
      <p:sp>
        <p:nvSpPr>
          <p:cNvPr id="3" name="Title 2"/>
          <p:cNvSpPr>
            <a:spLocks noGrp="1"/>
          </p:cNvSpPr>
          <p:nvPr>
            <p:ph type="title"/>
          </p:nvPr>
        </p:nvSpPr>
        <p:spPr/>
        <p:txBody>
          <a:bodyPr/>
          <a:lstStyle/>
          <a:p>
            <a:r>
              <a:rPr lang="en-US" sz="4000" dirty="0" smtClean="0">
                <a:solidFill>
                  <a:schemeClr val="tx2">
                    <a:lumMod val="75000"/>
                  </a:schemeClr>
                </a:solidFill>
              </a:rPr>
              <a:t>Inflammation</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40257777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629054"/>
            <a:ext cx="7758952" cy="3497107"/>
          </a:xfrm>
        </p:spPr>
        <p:txBody>
          <a:bodyPr>
            <a:normAutofit/>
          </a:bodyPr>
          <a:lstStyle/>
          <a:p>
            <a:pPr marL="0" indent="0">
              <a:buNone/>
            </a:pPr>
            <a:r>
              <a:rPr lang="en-US" dirty="0">
                <a:solidFill>
                  <a:schemeClr val="accent1"/>
                </a:solidFill>
              </a:rPr>
              <a:t>“The risk of developing heart disease has traditionally been assessed using a standard lipid panel.  However, about 50% of heart attacks and strokes occur in people with 'normal' cholesterol.  Thus, there are a high percentage of people at risk who are presumed healthy.  While we believe it is essential to know your cholesterol levels, what actually causes heart attack and strokes is inflammation, specifically vulnerable plaque related to increased inflammation.</a:t>
            </a:r>
          </a:p>
        </p:txBody>
      </p:sp>
      <p:sp>
        <p:nvSpPr>
          <p:cNvPr id="3" name="Title 2"/>
          <p:cNvSpPr>
            <a:spLocks noGrp="1"/>
          </p:cNvSpPr>
          <p:nvPr>
            <p:ph type="title"/>
          </p:nvPr>
        </p:nvSpPr>
        <p:spPr/>
        <p:txBody>
          <a:bodyPr/>
          <a:lstStyle/>
          <a:p>
            <a:r>
              <a:rPr lang="en-US" sz="4000" dirty="0" smtClean="0">
                <a:solidFill>
                  <a:schemeClr val="tx2">
                    <a:lumMod val="75000"/>
                  </a:schemeClr>
                </a:solidFill>
              </a:rPr>
              <a:t>Inflammation</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838200"/>
            <a:ext cx="1737511" cy="1790855"/>
          </a:xfrm>
          <a:prstGeom prst="rect">
            <a:avLst/>
          </a:prstGeom>
        </p:spPr>
      </p:pic>
    </p:spTree>
    <p:extLst>
      <p:ext uri="{BB962C8B-B14F-4D97-AF65-F5344CB8AC3E}">
        <p14:creationId xmlns:p14="http://schemas.microsoft.com/office/powerpoint/2010/main" val="23123467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895600"/>
            <a:ext cx="6463552" cy="3230561"/>
          </a:xfrm>
        </p:spPr>
        <p:txBody>
          <a:bodyPr>
            <a:normAutofit/>
          </a:bodyPr>
          <a:lstStyle/>
          <a:p>
            <a:pPr>
              <a:buFont typeface="Wingdings" pitchFamily="2" charset="2"/>
              <a:buChar char="§"/>
            </a:pPr>
            <a:r>
              <a:rPr lang="en-US" dirty="0">
                <a:solidFill>
                  <a:schemeClr val="accent1"/>
                </a:solidFill>
              </a:rPr>
              <a:t>Myeloperoxidase (MPO)</a:t>
            </a:r>
          </a:p>
          <a:p>
            <a:pPr>
              <a:buFont typeface="Wingdings" pitchFamily="2" charset="2"/>
              <a:buChar char="§"/>
            </a:pPr>
            <a:r>
              <a:rPr lang="en-US" dirty="0">
                <a:solidFill>
                  <a:schemeClr val="accent1"/>
                </a:solidFill>
              </a:rPr>
              <a:t>Lp-PLA2 (The PLAC Test)</a:t>
            </a:r>
          </a:p>
          <a:p>
            <a:pPr>
              <a:buFont typeface="Wingdings" pitchFamily="2" charset="2"/>
              <a:buChar char="§"/>
            </a:pPr>
            <a:r>
              <a:rPr lang="en-US" dirty="0">
                <a:solidFill>
                  <a:schemeClr val="accent1"/>
                </a:solidFill>
              </a:rPr>
              <a:t>High-Sensitivity CRP</a:t>
            </a:r>
          </a:p>
          <a:p>
            <a:pPr>
              <a:buFont typeface="Wingdings" pitchFamily="2" charset="2"/>
              <a:buChar char="§"/>
            </a:pPr>
            <a:r>
              <a:rPr lang="en-US" dirty="0">
                <a:solidFill>
                  <a:schemeClr val="accent1"/>
                </a:solidFill>
              </a:rPr>
              <a:t>Urinary </a:t>
            </a:r>
            <a:r>
              <a:rPr lang="en-US" dirty="0" err="1">
                <a:solidFill>
                  <a:schemeClr val="accent1"/>
                </a:solidFill>
              </a:rPr>
              <a:t>Microalbumin</a:t>
            </a:r>
            <a:r>
              <a:rPr lang="en-US" dirty="0">
                <a:solidFill>
                  <a:schemeClr val="accent1"/>
                </a:solidFill>
              </a:rPr>
              <a:t>/</a:t>
            </a:r>
            <a:r>
              <a:rPr lang="en-US" dirty="0" err="1">
                <a:solidFill>
                  <a:schemeClr val="accent1"/>
                </a:solidFill>
              </a:rPr>
              <a:t>Creatinine</a:t>
            </a:r>
            <a:r>
              <a:rPr lang="en-US" dirty="0">
                <a:solidFill>
                  <a:schemeClr val="accent1"/>
                </a:solidFill>
              </a:rPr>
              <a:t> ratio</a:t>
            </a:r>
          </a:p>
          <a:p>
            <a:pPr>
              <a:buFont typeface="Wingdings" pitchFamily="2" charset="2"/>
              <a:buChar char="§"/>
            </a:pPr>
            <a:r>
              <a:rPr lang="en-US" dirty="0">
                <a:solidFill>
                  <a:schemeClr val="accent1"/>
                </a:solidFill>
              </a:rPr>
              <a:t>F2-Isoprostanes/</a:t>
            </a:r>
            <a:r>
              <a:rPr lang="en-US" dirty="0" err="1">
                <a:solidFill>
                  <a:schemeClr val="accent1"/>
                </a:solidFill>
              </a:rPr>
              <a:t>Creatinine</a:t>
            </a:r>
            <a:r>
              <a:rPr lang="en-US" dirty="0">
                <a:solidFill>
                  <a:schemeClr val="accent1"/>
                </a:solidFill>
              </a:rPr>
              <a:t> ratio</a:t>
            </a:r>
          </a:p>
        </p:txBody>
      </p:sp>
      <p:sp>
        <p:nvSpPr>
          <p:cNvPr id="3" name="Title 2"/>
          <p:cNvSpPr>
            <a:spLocks noGrp="1"/>
          </p:cNvSpPr>
          <p:nvPr>
            <p:ph type="title"/>
          </p:nvPr>
        </p:nvSpPr>
        <p:spPr/>
        <p:txBody>
          <a:bodyPr/>
          <a:lstStyle/>
          <a:p>
            <a:r>
              <a:rPr lang="en-US" sz="4000" dirty="0" smtClean="0">
                <a:solidFill>
                  <a:schemeClr val="tx2">
                    <a:lumMod val="75000"/>
                  </a:schemeClr>
                </a:solidFill>
              </a:rPr>
              <a:t>Inflammation</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838200"/>
            <a:ext cx="1737511" cy="1790855"/>
          </a:xfrm>
          <a:prstGeom prst="rect">
            <a:avLst/>
          </a:prstGeom>
        </p:spPr>
      </p:pic>
    </p:spTree>
    <p:extLst>
      <p:ext uri="{BB962C8B-B14F-4D97-AF65-F5344CB8AC3E}">
        <p14:creationId xmlns:p14="http://schemas.microsoft.com/office/powerpoint/2010/main" val="11673300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2640" y="2667000"/>
            <a:ext cx="6372112" cy="3459162"/>
          </a:xfrm>
        </p:spPr>
        <p:txBody>
          <a:bodyPr>
            <a:normAutofit/>
          </a:bodyPr>
          <a:lstStyle/>
          <a:p>
            <a:pPr>
              <a:buFont typeface="Wingdings" pitchFamily="2" charset="2"/>
              <a:buChar char="§"/>
            </a:pPr>
            <a:r>
              <a:rPr lang="en-US" dirty="0">
                <a:solidFill>
                  <a:schemeClr val="accent1"/>
                </a:solidFill>
              </a:rPr>
              <a:t>25-hydroxy-vitamin </a:t>
            </a:r>
            <a:r>
              <a:rPr lang="en-US" dirty="0" smtClean="0">
                <a:solidFill>
                  <a:schemeClr val="accent1"/>
                </a:solidFill>
              </a:rPr>
              <a:t>D</a:t>
            </a:r>
          </a:p>
          <a:p>
            <a:pPr>
              <a:buFont typeface="Wingdings" pitchFamily="2" charset="2"/>
              <a:buChar char="§"/>
            </a:pPr>
            <a:r>
              <a:rPr lang="en-US" dirty="0" smtClean="0">
                <a:solidFill>
                  <a:schemeClr val="accent1"/>
                </a:solidFill>
              </a:rPr>
              <a:t>30-100 mg/mL or 50-100?</a:t>
            </a:r>
          </a:p>
          <a:p>
            <a:pPr>
              <a:buFont typeface="Wingdings" pitchFamily="2" charset="2"/>
              <a:buChar char="§"/>
            </a:pPr>
            <a:r>
              <a:rPr lang="en-US" dirty="0" smtClean="0">
                <a:solidFill>
                  <a:schemeClr val="accent1"/>
                </a:solidFill>
              </a:rPr>
              <a:t>Healthy levels reduce all chronic degenerative disease </a:t>
            </a:r>
          </a:p>
          <a:p>
            <a:pPr>
              <a:buFont typeface="Wingdings" pitchFamily="2" charset="2"/>
              <a:buChar char="§"/>
            </a:pPr>
            <a:r>
              <a:rPr lang="en-US" dirty="0" smtClean="0">
                <a:solidFill>
                  <a:schemeClr val="accent1"/>
                </a:solidFill>
              </a:rPr>
              <a:t>The Vitamin D Council</a:t>
            </a:r>
          </a:p>
          <a:p>
            <a:pPr>
              <a:buFont typeface="Wingdings" pitchFamily="2" charset="2"/>
              <a:buChar char="§"/>
            </a:pPr>
            <a:endParaRPr lang="en-US" dirty="0">
              <a:solidFill>
                <a:schemeClr val="accent1"/>
              </a:solidFill>
            </a:endParaRPr>
          </a:p>
        </p:txBody>
      </p:sp>
      <p:sp>
        <p:nvSpPr>
          <p:cNvPr id="3" name="Title 2"/>
          <p:cNvSpPr>
            <a:spLocks noGrp="1"/>
          </p:cNvSpPr>
          <p:nvPr>
            <p:ph type="title"/>
          </p:nvPr>
        </p:nvSpPr>
        <p:spPr/>
        <p:txBody>
          <a:bodyPr/>
          <a:lstStyle/>
          <a:p>
            <a:r>
              <a:rPr lang="en-US" sz="4000" dirty="0" smtClean="0">
                <a:solidFill>
                  <a:schemeClr val="tx2">
                    <a:lumMod val="75000"/>
                  </a:schemeClr>
                </a:solidFill>
              </a:rPr>
              <a:t>Vitamin D</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40897927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667000"/>
            <a:ext cx="7377952" cy="3459162"/>
          </a:xfrm>
        </p:spPr>
        <p:txBody>
          <a:bodyPr>
            <a:normAutofit/>
          </a:bodyPr>
          <a:lstStyle/>
          <a:p>
            <a:pPr>
              <a:buFont typeface="Wingdings" pitchFamily="2" charset="2"/>
              <a:buChar char="§"/>
            </a:pPr>
            <a:r>
              <a:rPr lang="en-US" dirty="0" smtClean="0">
                <a:solidFill>
                  <a:schemeClr val="accent1"/>
                </a:solidFill>
              </a:rPr>
              <a:t>RBC, WBC and platelets</a:t>
            </a:r>
          </a:p>
          <a:p>
            <a:pPr>
              <a:buFont typeface="Wingdings" pitchFamily="2" charset="2"/>
              <a:buChar char="§"/>
            </a:pPr>
            <a:r>
              <a:rPr lang="en-US" dirty="0">
                <a:solidFill>
                  <a:schemeClr val="accent1"/>
                </a:solidFill>
              </a:rPr>
              <a:t>Help diagnose various conditions, such as anemia, infection, inflammation, bleeding disorder or leukemia, to name just a </a:t>
            </a:r>
            <a:r>
              <a:rPr lang="en-US" dirty="0" smtClean="0">
                <a:solidFill>
                  <a:schemeClr val="accent1"/>
                </a:solidFill>
              </a:rPr>
              <a:t>few</a:t>
            </a:r>
          </a:p>
          <a:p>
            <a:pPr>
              <a:buFont typeface="Wingdings" pitchFamily="2" charset="2"/>
              <a:buChar char="§"/>
            </a:pPr>
            <a:r>
              <a:rPr lang="en-US" dirty="0" smtClean="0">
                <a:solidFill>
                  <a:schemeClr val="accent1"/>
                </a:solidFill>
              </a:rPr>
              <a:t>Abnormalities can be due to autoimmune diseases</a:t>
            </a:r>
            <a:endParaRPr lang="en-US" dirty="0">
              <a:solidFill>
                <a:schemeClr val="accent1"/>
              </a:solidFill>
            </a:endParaRPr>
          </a:p>
        </p:txBody>
      </p:sp>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Complete Blood Count (CBC)</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38278113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Omega 3’s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031" y="2803881"/>
            <a:ext cx="7353938" cy="2766300"/>
          </a:xfrm>
        </p:spPr>
      </p:pic>
    </p:spTree>
    <p:extLst>
      <p:ext uri="{BB962C8B-B14F-4D97-AF65-F5344CB8AC3E}">
        <p14:creationId xmlns:p14="http://schemas.microsoft.com/office/powerpoint/2010/main" val="30588532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Omega 3’s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790" y="2826743"/>
            <a:ext cx="7384420" cy="2720576"/>
          </a:xfrm>
        </p:spPr>
      </p:pic>
    </p:spTree>
    <p:extLst>
      <p:ext uri="{BB962C8B-B14F-4D97-AF65-F5344CB8AC3E}">
        <p14:creationId xmlns:p14="http://schemas.microsoft.com/office/powerpoint/2010/main" val="27682992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Omega 3’s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7037" y="2826743"/>
            <a:ext cx="7249925" cy="2720576"/>
          </a:xfrm>
        </p:spPr>
      </p:pic>
    </p:spTree>
    <p:extLst>
      <p:ext uri="{BB962C8B-B14F-4D97-AF65-F5344CB8AC3E}">
        <p14:creationId xmlns:p14="http://schemas.microsoft.com/office/powerpoint/2010/main" val="28117125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Omega 3’s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
        <p:nvSpPr>
          <p:cNvPr id="2" name="Content Placeholder 1"/>
          <p:cNvSpPr>
            <a:spLocks noGrp="1"/>
          </p:cNvSpPr>
          <p:nvPr>
            <p:ph idx="1"/>
          </p:nvPr>
        </p:nvSpPr>
        <p:spPr>
          <a:xfrm>
            <a:off x="381000" y="2248347"/>
            <a:ext cx="8381999" cy="4381053"/>
          </a:xfrm>
        </p:spPr>
        <p:txBody>
          <a:bodyPr>
            <a:normAutofit/>
          </a:bodyPr>
          <a:lstStyle/>
          <a:p>
            <a:pPr marL="0" indent="0">
              <a:buNone/>
            </a:pPr>
            <a:r>
              <a:rPr lang="en-US" dirty="0"/>
              <a:t>The risk for sudden cardiac death is reduced by up to 90% in individuals with the highest HS-Omega-3 Index®, and there is growing evidence for an association between omega-3 </a:t>
            </a:r>
            <a:r>
              <a:rPr lang="en-US" dirty="0" err="1"/>
              <a:t>biostatus</a:t>
            </a:r>
            <a:r>
              <a:rPr lang="en-US" dirty="0"/>
              <a:t> and other conditions such as cellular aging, dry eye, macular degeneration, dementia, depression, joint health, etc. Most Americans do not get enough omega-3′s from their diets, and differences in age, weight, sex, diet, lifestyle habits, metabolism, and absorption make it impossible to accurately predict anyone’s omega-3 status. The only way to know for sure is to measure the HS-Omega-3 Index®</a:t>
            </a:r>
          </a:p>
        </p:txBody>
      </p:sp>
    </p:spTree>
    <p:extLst>
      <p:ext uri="{BB962C8B-B14F-4D97-AF65-F5344CB8AC3E}">
        <p14:creationId xmlns:p14="http://schemas.microsoft.com/office/powerpoint/2010/main" val="16483581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70156"/>
            <a:ext cx="7315200" cy="1054250"/>
          </a:xfrm>
        </p:spPr>
        <p:txBody>
          <a:bodyPr/>
          <a:lstStyle/>
          <a:p>
            <a:r>
              <a:rPr lang="en-US" sz="4000" dirty="0" smtClean="0">
                <a:solidFill>
                  <a:schemeClr val="tx2">
                    <a:lumMod val="75000"/>
                  </a:schemeClr>
                </a:solidFill>
              </a:rPr>
              <a:t>Omega 3’s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
        <p:nvSpPr>
          <p:cNvPr id="2" name="Content Placeholder 1"/>
          <p:cNvSpPr>
            <a:spLocks noGrp="1"/>
          </p:cNvSpPr>
          <p:nvPr>
            <p:ph idx="1"/>
          </p:nvPr>
        </p:nvSpPr>
        <p:spPr>
          <a:xfrm>
            <a:off x="1142999" y="4495800"/>
            <a:ext cx="6858001" cy="1752600"/>
          </a:xfrm>
        </p:spPr>
        <p:txBody>
          <a:bodyPr>
            <a:normAutofit/>
          </a:bodyPr>
          <a:lstStyle/>
          <a:p>
            <a:pPr marL="0" indent="0" algn="ctr">
              <a:buNone/>
            </a:pPr>
            <a:r>
              <a:rPr lang="en-US" b="1" dirty="0" smtClean="0"/>
              <a:t>Contact: </a:t>
            </a:r>
          </a:p>
          <a:p>
            <a:pPr marL="0" indent="0" algn="ctr">
              <a:buNone/>
            </a:pPr>
            <a:r>
              <a:rPr lang="en-US" dirty="0" smtClean="0">
                <a:solidFill>
                  <a:srgbClr val="0070C0"/>
                </a:solidFill>
              </a:rPr>
              <a:t>http</a:t>
            </a:r>
            <a:r>
              <a:rPr lang="en-US" dirty="0">
                <a:solidFill>
                  <a:srgbClr val="0070C0"/>
                </a:solidFill>
              </a:rPr>
              <a:t>://www.omegaquant.com/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836" y="2286000"/>
            <a:ext cx="3449364"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7801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2819400"/>
            <a:ext cx="3567951" cy="2895600"/>
          </a:xfrm>
        </p:spPr>
        <p:txBody>
          <a:bodyPr>
            <a:normAutofit/>
          </a:bodyPr>
          <a:lstStyle/>
          <a:p>
            <a:r>
              <a:rPr lang="en-US" dirty="0" smtClean="0"/>
              <a:t>One </a:t>
            </a:r>
            <a:r>
              <a:rPr lang="en-US" dirty="0"/>
              <a:t>minute of relaxed, conscious </a:t>
            </a:r>
            <a:r>
              <a:rPr lang="en-US" dirty="0" smtClean="0"/>
              <a:t>breathing with oregano</a:t>
            </a:r>
            <a:endParaRPr lang="en-US" dirty="0"/>
          </a:p>
          <a:p>
            <a:endParaRPr lang="en-US" dirty="0"/>
          </a:p>
          <a:p>
            <a:r>
              <a:rPr lang="en-US" dirty="0" smtClean="0"/>
              <a:t>30-second check-in</a:t>
            </a:r>
            <a:endParaRPr lang="en-US" dirty="0"/>
          </a:p>
          <a:p>
            <a:pPr marL="0" indent="0">
              <a:buNone/>
            </a:pPr>
            <a:endParaRPr lang="en-US" dirty="0"/>
          </a:p>
          <a:p>
            <a:endParaRPr lang="en-US" dirty="0" smtClean="0"/>
          </a:p>
        </p:txBody>
      </p:sp>
      <p:sp>
        <p:nvSpPr>
          <p:cNvPr id="3" name="Title 2"/>
          <p:cNvSpPr>
            <a:spLocks noGrp="1"/>
          </p:cNvSpPr>
          <p:nvPr>
            <p:ph type="title"/>
          </p:nvPr>
        </p:nvSpPr>
        <p:spPr/>
        <p:txBody>
          <a:bodyPr/>
          <a:lstStyle/>
          <a:p>
            <a:r>
              <a:rPr lang="en-US" dirty="0" smtClean="0"/>
              <a:t>First</a:t>
            </a:r>
            <a:r>
              <a:rPr lang="en-US" dirty="0"/>
              <a:t> </a:t>
            </a:r>
            <a:r>
              <a:rPr lang="en-US" dirty="0" smtClean="0"/>
              <a:t>things first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30" y="2449936"/>
            <a:ext cx="4536170" cy="3388126"/>
          </a:xfrm>
          <a:prstGeom prst="rect">
            <a:avLst/>
          </a:prstGeom>
        </p:spPr>
      </p:pic>
    </p:spTree>
    <p:extLst>
      <p:ext uri="{BB962C8B-B14F-4D97-AF65-F5344CB8AC3E}">
        <p14:creationId xmlns:p14="http://schemas.microsoft.com/office/powerpoint/2010/main" val="37383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7495" y="2667000"/>
            <a:ext cx="7516905" cy="3048000"/>
          </a:xfrm>
        </p:spPr>
        <p:txBody>
          <a:bodyPr>
            <a:normAutofit/>
          </a:bodyPr>
          <a:lstStyle/>
          <a:p>
            <a:pPr>
              <a:buFont typeface="Wingdings" pitchFamily="2" charset="2"/>
              <a:buChar char="§"/>
            </a:pPr>
            <a:r>
              <a:rPr lang="en-US" sz="2800" dirty="0" smtClean="0">
                <a:solidFill>
                  <a:schemeClr val="accent1"/>
                </a:solidFill>
              </a:rPr>
              <a:t>Start tracking your own lab test results</a:t>
            </a:r>
          </a:p>
          <a:p>
            <a:pPr>
              <a:buFont typeface="Wingdings" pitchFamily="2" charset="2"/>
              <a:buChar char="§"/>
            </a:pPr>
            <a:r>
              <a:rPr lang="en-US" sz="2800" dirty="0" smtClean="0">
                <a:solidFill>
                  <a:schemeClr val="accent1"/>
                </a:solidFill>
              </a:rPr>
              <a:t>Do you really think that even a caring doctor can track all of these, and do you justice?</a:t>
            </a:r>
          </a:p>
          <a:p>
            <a:pPr>
              <a:buFont typeface="Wingdings" pitchFamily="2" charset="2"/>
              <a:buChar char="§"/>
            </a:pPr>
            <a:r>
              <a:rPr lang="en-US" sz="2800" dirty="0" smtClean="0">
                <a:solidFill>
                  <a:schemeClr val="accent1"/>
                </a:solidFill>
              </a:rPr>
              <a:t>Simple form – excel file – chart or graph </a:t>
            </a:r>
            <a:endParaRPr lang="en-US" sz="2800" dirty="0">
              <a:solidFill>
                <a:schemeClr val="accent1"/>
              </a:solidFill>
            </a:endParaRPr>
          </a:p>
        </p:txBody>
      </p:sp>
      <p:sp>
        <p:nvSpPr>
          <p:cNvPr id="3" name="Title 2"/>
          <p:cNvSpPr>
            <a:spLocks noGrp="1"/>
          </p:cNvSpPr>
          <p:nvPr>
            <p:ph type="title"/>
          </p:nvPr>
        </p:nvSpPr>
        <p:spPr/>
        <p:txBody>
          <a:bodyPr/>
          <a:lstStyle/>
          <a:p>
            <a:r>
              <a:rPr lang="en-US" sz="4000" dirty="0" smtClean="0">
                <a:solidFill>
                  <a:schemeClr val="tx2">
                    <a:lumMod val="75000"/>
                  </a:schemeClr>
                </a:solidFill>
              </a:rPr>
              <a:t>What’s a Person to Do?</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spTree>
    <p:extLst>
      <p:ext uri="{BB962C8B-B14F-4D97-AF65-F5344CB8AC3E}">
        <p14:creationId xmlns:p14="http://schemas.microsoft.com/office/powerpoint/2010/main" val="2839614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8895" y="2590800"/>
            <a:ext cx="7745505" cy="2514600"/>
          </a:xfrm>
        </p:spPr>
        <p:txBody>
          <a:bodyPr/>
          <a:lstStyle/>
          <a:p>
            <a:pPr marL="0" lvl="0" indent="0">
              <a:buClr>
                <a:srgbClr val="873624"/>
              </a:buClr>
              <a:buNone/>
            </a:pPr>
            <a:r>
              <a:rPr lang="en-US" sz="3200" dirty="0">
                <a:solidFill>
                  <a:prstClr val="black">
                    <a:lumMod val="85000"/>
                    <a:lumOff val="15000"/>
                  </a:prstClr>
                </a:solidFill>
              </a:rPr>
              <a:t>Please write </a:t>
            </a:r>
            <a:r>
              <a:rPr lang="en-US" sz="3200">
                <a:solidFill>
                  <a:prstClr val="black">
                    <a:lumMod val="85000"/>
                    <a:lumOff val="15000"/>
                  </a:prstClr>
                </a:solidFill>
              </a:rPr>
              <a:t>in </a:t>
            </a:r>
            <a:r>
              <a:rPr lang="en-US" sz="3200" smtClean="0">
                <a:solidFill>
                  <a:prstClr val="black">
                    <a:lumMod val="85000"/>
                    <a:lumOff val="15000"/>
                  </a:prstClr>
                </a:solidFill>
              </a:rPr>
              <a:t>20 </a:t>
            </a:r>
            <a:r>
              <a:rPr lang="en-US" sz="3200" dirty="0">
                <a:solidFill>
                  <a:prstClr val="black">
                    <a:lumMod val="85000"/>
                    <a:lumOff val="15000"/>
                  </a:prstClr>
                </a:solidFill>
              </a:rPr>
              <a:t>or fewer words, what, if anything, was important to you from this talk, and then share them with us! </a:t>
            </a:r>
            <a:r>
              <a:rPr lang="en-US" sz="3200" dirty="0">
                <a:solidFill>
                  <a:prstClr val="black">
                    <a:lumMod val="85000"/>
                    <a:lumOff val="15000"/>
                  </a:prstClr>
                </a:solidFill>
                <a:sym typeface="Wingdings" pitchFamily="2" charset="2"/>
              </a:rPr>
              <a:t></a:t>
            </a:r>
            <a:endParaRPr lang="en-US" sz="3200" dirty="0">
              <a:solidFill>
                <a:prstClr val="black">
                  <a:lumMod val="85000"/>
                  <a:lumOff val="15000"/>
                </a:prstClr>
              </a:solidFill>
            </a:endParaRPr>
          </a:p>
          <a:p>
            <a:pPr marL="0" indent="0">
              <a:buNone/>
            </a:pPr>
            <a:endParaRPr lang="en-US" dirty="0"/>
          </a:p>
        </p:txBody>
      </p:sp>
      <p:sp>
        <p:nvSpPr>
          <p:cNvPr id="3" name="Title 2"/>
          <p:cNvSpPr>
            <a:spLocks noGrp="1"/>
          </p:cNvSpPr>
          <p:nvPr>
            <p:ph type="title"/>
          </p:nvPr>
        </p:nvSpPr>
        <p:spPr/>
        <p:txBody>
          <a:bodyPr/>
          <a:lstStyle/>
          <a:p>
            <a:r>
              <a:rPr lang="en-US" dirty="0" smtClean="0"/>
              <a:t>And to Close</a:t>
            </a:r>
            <a:endParaRPr lang="en-US" dirty="0"/>
          </a:p>
        </p:txBody>
      </p:sp>
      <p:sp>
        <p:nvSpPr>
          <p:cNvPr id="4" name="TextBox 3"/>
          <p:cNvSpPr txBox="1"/>
          <p:nvPr/>
        </p:nvSpPr>
        <p:spPr>
          <a:xfrm>
            <a:off x="762000" y="195887"/>
            <a:ext cx="4724400" cy="461665"/>
          </a:xfrm>
          <a:prstGeom prst="rect">
            <a:avLst/>
          </a:prstGeom>
          <a:noFill/>
        </p:spPr>
        <p:txBody>
          <a:bodyPr wrap="square" rtlCol="0">
            <a:spAutoFit/>
          </a:bodyPr>
          <a:lstStyle/>
          <a:p>
            <a:pPr lvl="0"/>
            <a:r>
              <a:rPr lang="en-US" sz="2400" b="1" dirty="0">
                <a:solidFill>
                  <a:srgbClr val="895D1D">
                    <a:lumMod val="75000"/>
                  </a:srgbClr>
                </a:solidFill>
              </a:rPr>
              <a:t>Your Blood Work; get to know it</a:t>
            </a:r>
            <a:endParaRPr lang="en-US" sz="2400" dirty="0">
              <a:solidFill>
                <a:srgbClr val="895D1D">
                  <a:lumMod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30297514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783" y="2293937"/>
            <a:ext cx="5171017" cy="3878263"/>
          </a:xfrm>
        </p:spPr>
      </p:pic>
      <p:sp>
        <p:nvSpPr>
          <p:cNvPr id="3" name="Title 2"/>
          <p:cNvSpPr>
            <a:spLocks noGrp="1"/>
          </p:cNvSpPr>
          <p:nvPr>
            <p:ph type="title"/>
          </p:nvPr>
        </p:nvSpPr>
        <p:spPr/>
        <p:txBody>
          <a:bodyPr/>
          <a:lstStyle/>
          <a:p>
            <a:r>
              <a:rPr lang="en-US" sz="2800" b="1" dirty="0" smtClean="0"/>
              <a:t>Start young: </a:t>
            </a:r>
            <a:r>
              <a:rPr lang="en-US" sz="2800" dirty="0" smtClean="0"/>
              <a:t>my grandson, Zion, working with me in my organic vegetable garden. </a:t>
            </a:r>
            <a:endParaRPr lang="en-US" sz="2800" dirty="0"/>
          </a:p>
        </p:txBody>
      </p:sp>
    </p:spTree>
    <p:extLst>
      <p:ext uri="{BB962C8B-B14F-4D97-AF65-F5344CB8AC3E}">
        <p14:creationId xmlns:p14="http://schemas.microsoft.com/office/powerpoint/2010/main" val="27663844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38400"/>
            <a:ext cx="7745505" cy="3611562"/>
          </a:xfrm>
        </p:spPr>
        <p:txBody>
          <a:bodyPr>
            <a:normAutofit/>
          </a:bodyPr>
          <a:lstStyle/>
          <a:p>
            <a:pPr>
              <a:buFont typeface="Wingdings" pitchFamily="2" charset="2"/>
              <a:buChar char="§"/>
            </a:pPr>
            <a:r>
              <a:rPr lang="en-US" sz="2800" dirty="0" smtClean="0">
                <a:solidFill>
                  <a:schemeClr val="accent1"/>
                </a:solidFill>
              </a:rPr>
              <a:t>Is your blood work important?</a:t>
            </a:r>
          </a:p>
          <a:p>
            <a:pPr>
              <a:buFont typeface="Wingdings" pitchFamily="2" charset="2"/>
              <a:buChar char="§"/>
            </a:pPr>
            <a:r>
              <a:rPr lang="en-US" sz="2800" dirty="0" smtClean="0">
                <a:solidFill>
                  <a:schemeClr val="accent1"/>
                </a:solidFill>
              </a:rPr>
              <a:t>Do you get and keep copies of all your blood tests?</a:t>
            </a:r>
          </a:p>
          <a:p>
            <a:pPr>
              <a:buFont typeface="Wingdings" pitchFamily="2" charset="2"/>
              <a:buChar char="§"/>
            </a:pPr>
            <a:r>
              <a:rPr lang="en-US" sz="2800" dirty="0" smtClean="0">
                <a:solidFill>
                  <a:schemeClr val="accent1"/>
                </a:solidFill>
              </a:rPr>
              <a:t>Do you understand the results of your blood tests?</a:t>
            </a:r>
          </a:p>
          <a:p>
            <a:pPr>
              <a:buFont typeface="Wingdings" pitchFamily="2" charset="2"/>
              <a:buChar char="§"/>
            </a:pPr>
            <a:r>
              <a:rPr lang="en-US" sz="2800" dirty="0" smtClean="0">
                <a:solidFill>
                  <a:schemeClr val="accent1"/>
                </a:solidFill>
              </a:rPr>
              <a:t>Do you track the improvement or worsening of your results? </a:t>
            </a:r>
          </a:p>
        </p:txBody>
      </p:sp>
      <p:sp>
        <p:nvSpPr>
          <p:cNvPr id="3" name="Title 2"/>
          <p:cNvSpPr>
            <a:spLocks noGrp="1"/>
          </p:cNvSpPr>
          <p:nvPr>
            <p:ph type="title"/>
          </p:nvPr>
        </p:nvSpPr>
        <p:spPr/>
        <p:txBody>
          <a:bodyPr/>
          <a:lstStyle/>
          <a:p>
            <a:r>
              <a:rPr lang="en-US" sz="4000" dirty="0" smtClean="0">
                <a:solidFill>
                  <a:schemeClr val="tx2">
                    <a:lumMod val="75000"/>
                  </a:schemeClr>
                </a:solidFill>
              </a:rPr>
              <a:t>Where are we today?</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spTree>
    <p:extLst>
      <p:ext uri="{BB962C8B-B14F-4D97-AF65-F5344CB8AC3E}">
        <p14:creationId xmlns:p14="http://schemas.microsoft.com/office/powerpoint/2010/main" val="4258189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00200" y="1524000"/>
            <a:ext cx="5930900" cy="3611563"/>
          </a:xfrm>
        </p:spPr>
        <p:txBody>
          <a:bodyPr>
            <a:normAutofit/>
          </a:bodyPr>
          <a:lstStyle/>
          <a:p>
            <a:pPr marL="0" indent="0" algn="ctr">
              <a:buNone/>
            </a:pPr>
            <a:r>
              <a:rPr lang="en-US" sz="5400" dirty="0" smtClean="0">
                <a:solidFill>
                  <a:schemeClr val="accent1"/>
                </a:solidFill>
              </a:rPr>
              <a:t>What’s</a:t>
            </a:r>
          </a:p>
          <a:p>
            <a:pPr marL="0" indent="0" algn="ctr">
              <a:buNone/>
            </a:pPr>
            <a:r>
              <a:rPr lang="en-US" sz="5400" dirty="0">
                <a:solidFill>
                  <a:schemeClr val="accent1"/>
                </a:solidFill>
              </a:rPr>
              <a:t>t</a:t>
            </a:r>
            <a:r>
              <a:rPr lang="en-US" sz="5400" dirty="0" smtClean="0">
                <a:solidFill>
                  <a:schemeClr val="accent1"/>
                </a:solidFill>
              </a:rPr>
              <a:t>he </a:t>
            </a:r>
          </a:p>
          <a:p>
            <a:pPr marL="0" indent="0" algn="ctr">
              <a:buNone/>
            </a:pPr>
            <a:r>
              <a:rPr lang="en-US" sz="5400" b="1" dirty="0">
                <a:solidFill>
                  <a:srgbClr val="FF0000"/>
                </a:solidFill>
              </a:rPr>
              <a:t>d</a:t>
            </a:r>
            <a:r>
              <a:rPr lang="en-US" sz="5400" b="1" dirty="0" smtClean="0">
                <a:solidFill>
                  <a:srgbClr val="FF0000"/>
                </a:solidFill>
              </a:rPr>
              <a:t>isconnect?</a:t>
            </a:r>
            <a:endParaRPr lang="en-US" sz="5400" b="1" dirty="0">
              <a:solidFill>
                <a:srgbClr val="FF0000"/>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24406985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100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2">
                                            <p:txEl>
                                              <p:pRg st="1" end="1"/>
                                            </p:txEl>
                                          </p:spTgt>
                                        </p:tgtEl>
                                      </p:cBhvr>
                                    </p:animEffect>
                                  </p:childTnLst>
                                </p:cTn>
                              </p:par>
                            </p:childTnLst>
                          </p:cTn>
                        </p:par>
                        <p:par>
                          <p:cTn id="16" fill="hold">
                            <p:stCondLst>
                              <p:cond delay="3000"/>
                            </p:stCondLst>
                            <p:childTnLst>
                              <p:par>
                                <p:cTn id="17" presetID="26" presetClass="entr" presetSubtype="0" fill="hold"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80">
                                          <p:stCondLst>
                                            <p:cond delay="0"/>
                                          </p:stCondLst>
                                        </p:cTn>
                                        <p:tgtEl>
                                          <p:spTgt spid="2">
                                            <p:txEl>
                                              <p:pRg st="2" end="2"/>
                                            </p:txEl>
                                          </p:spTgt>
                                        </p:tgtEl>
                                      </p:cBhvr>
                                    </p:animEffect>
                                    <p:anim calcmode="lin" valueType="num">
                                      <p:cBhvr>
                                        <p:cTn id="2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2" end="2"/>
                                            </p:txEl>
                                          </p:spTgt>
                                        </p:tgtEl>
                                      </p:cBhvr>
                                      <p:to x="100000" y="60000"/>
                                    </p:animScale>
                                    <p:animScale>
                                      <p:cBhvr>
                                        <p:cTn id="26" dur="166" decel="50000">
                                          <p:stCondLst>
                                            <p:cond delay="676"/>
                                          </p:stCondLst>
                                        </p:cTn>
                                        <p:tgtEl>
                                          <p:spTgt spid="2">
                                            <p:txEl>
                                              <p:pRg st="2" end="2"/>
                                            </p:txEl>
                                          </p:spTgt>
                                        </p:tgtEl>
                                      </p:cBhvr>
                                      <p:to x="100000" y="100000"/>
                                    </p:animScale>
                                    <p:animScale>
                                      <p:cBhvr>
                                        <p:cTn id="27" dur="26">
                                          <p:stCondLst>
                                            <p:cond delay="1312"/>
                                          </p:stCondLst>
                                        </p:cTn>
                                        <p:tgtEl>
                                          <p:spTgt spid="2">
                                            <p:txEl>
                                              <p:pRg st="2" end="2"/>
                                            </p:txEl>
                                          </p:spTgt>
                                        </p:tgtEl>
                                      </p:cBhvr>
                                      <p:to x="100000" y="80000"/>
                                    </p:animScale>
                                    <p:animScale>
                                      <p:cBhvr>
                                        <p:cTn id="28" dur="166" decel="50000">
                                          <p:stCondLst>
                                            <p:cond delay="1338"/>
                                          </p:stCondLst>
                                        </p:cTn>
                                        <p:tgtEl>
                                          <p:spTgt spid="2">
                                            <p:txEl>
                                              <p:pRg st="2" end="2"/>
                                            </p:txEl>
                                          </p:spTgt>
                                        </p:tgtEl>
                                      </p:cBhvr>
                                      <p:to x="100000" y="100000"/>
                                    </p:animScale>
                                    <p:animScale>
                                      <p:cBhvr>
                                        <p:cTn id="29" dur="26">
                                          <p:stCondLst>
                                            <p:cond delay="1642"/>
                                          </p:stCondLst>
                                        </p:cTn>
                                        <p:tgtEl>
                                          <p:spTgt spid="2">
                                            <p:txEl>
                                              <p:pRg st="2" end="2"/>
                                            </p:txEl>
                                          </p:spTgt>
                                        </p:tgtEl>
                                      </p:cBhvr>
                                      <p:to x="100000" y="90000"/>
                                    </p:animScale>
                                    <p:animScale>
                                      <p:cBhvr>
                                        <p:cTn id="30" dur="166" decel="50000">
                                          <p:stCondLst>
                                            <p:cond delay="1668"/>
                                          </p:stCondLst>
                                        </p:cTn>
                                        <p:tgtEl>
                                          <p:spTgt spid="2">
                                            <p:txEl>
                                              <p:pRg st="2" end="2"/>
                                            </p:txEl>
                                          </p:spTgt>
                                        </p:tgtEl>
                                      </p:cBhvr>
                                      <p:to x="100000" y="100000"/>
                                    </p:animScale>
                                    <p:animScale>
                                      <p:cBhvr>
                                        <p:cTn id="31" dur="26">
                                          <p:stCondLst>
                                            <p:cond delay="1808"/>
                                          </p:stCondLst>
                                        </p:cTn>
                                        <p:tgtEl>
                                          <p:spTgt spid="2">
                                            <p:txEl>
                                              <p:pRg st="2" end="2"/>
                                            </p:txEl>
                                          </p:spTgt>
                                        </p:tgtEl>
                                      </p:cBhvr>
                                      <p:to x="100000" y="95000"/>
                                    </p:animScale>
                                    <p:animScale>
                                      <p:cBhvr>
                                        <p:cTn id="32"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2514600"/>
            <a:ext cx="5930152" cy="2819400"/>
          </a:xfrm>
        </p:spPr>
        <p:txBody>
          <a:bodyPr>
            <a:normAutofit/>
          </a:bodyPr>
          <a:lstStyle/>
          <a:p>
            <a:pPr>
              <a:buFont typeface="Wingdings" pitchFamily="2" charset="2"/>
              <a:buChar char="§"/>
            </a:pPr>
            <a:r>
              <a:rPr lang="en-US" sz="2800" dirty="0" smtClean="0">
                <a:solidFill>
                  <a:schemeClr val="accent1"/>
                </a:solidFill>
              </a:rPr>
              <a:t>Warn of imbalance or disease</a:t>
            </a:r>
          </a:p>
          <a:p>
            <a:pPr>
              <a:buFont typeface="Wingdings" pitchFamily="2" charset="2"/>
              <a:buChar char="§"/>
            </a:pPr>
            <a:r>
              <a:rPr lang="en-US" sz="2800" dirty="0" smtClean="0">
                <a:solidFill>
                  <a:schemeClr val="accent1"/>
                </a:solidFill>
              </a:rPr>
              <a:t>Track imbalance or disease</a:t>
            </a:r>
          </a:p>
          <a:p>
            <a:pPr>
              <a:buFont typeface="Wingdings" pitchFamily="2" charset="2"/>
              <a:buChar char="§"/>
            </a:pPr>
            <a:r>
              <a:rPr lang="en-US" sz="2800" dirty="0" smtClean="0">
                <a:solidFill>
                  <a:schemeClr val="accent1"/>
                </a:solidFill>
              </a:rPr>
              <a:t>Track improvement</a:t>
            </a:r>
          </a:p>
          <a:p>
            <a:pPr>
              <a:buFont typeface="Wingdings" pitchFamily="2" charset="2"/>
              <a:buChar char="§"/>
            </a:pPr>
            <a:r>
              <a:rPr lang="en-US" sz="2800" dirty="0" smtClean="0">
                <a:solidFill>
                  <a:schemeClr val="accent1"/>
                </a:solidFill>
              </a:rPr>
              <a:t>Confirm balance, sufficiency, health (not enough of this)</a:t>
            </a:r>
            <a:endParaRPr lang="en-US" sz="2800" dirty="0">
              <a:solidFill>
                <a:schemeClr val="accent1"/>
              </a:solidFill>
            </a:endParaRPr>
          </a:p>
        </p:txBody>
      </p:sp>
      <p:sp>
        <p:nvSpPr>
          <p:cNvPr id="3" name="Title 2"/>
          <p:cNvSpPr>
            <a:spLocks noGrp="1"/>
          </p:cNvSpPr>
          <p:nvPr>
            <p:ph type="title"/>
          </p:nvPr>
        </p:nvSpPr>
        <p:spPr/>
        <p:txBody>
          <a:bodyPr/>
          <a:lstStyle/>
          <a:p>
            <a:r>
              <a:rPr lang="en-US" sz="4000" dirty="0"/>
              <a:t>Why do we do blood work?</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spTree>
    <p:extLst>
      <p:ext uri="{BB962C8B-B14F-4D97-AF65-F5344CB8AC3E}">
        <p14:creationId xmlns:p14="http://schemas.microsoft.com/office/powerpoint/2010/main" val="12501459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153399" cy="3763962"/>
          </a:xfrm>
        </p:spPr>
        <p:txBody>
          <a:bodyPr>
            <a:normAutofit/>
          </a:bodyPr>
          <a:lstStyle/>
          <a:p>
            <a:pPr marL="0" indent="0">
              <a:buNone/>
            </a:pPr>
            <a:r>
              <a:rPr lang="en-US" b="1" dirty="0" smtClean="0">
                <a:solidFill>
                  <a:schemeClr val="accent1"/>
                </a:solidFill>
              </a:rPr>
              <a:t>Don’t rely on the results without asking a few questions</a:t>
            </a:r>
          </a:p>
          <a:p>
            <a:pPr>
              <a:buFont typeface="Wingdings" pitchFamily="2" charset="2"/>
              <a:buChar char="§"/>
            </a:pPr>
            <a:r>
              <a:rPr lang="en-US" dirty="0" smtClean="0">
                <a:solidFill>
                  <a:schemeClr val="accent1"/>
                </a:solidFill>
              </a:rPr>
              <a:t>Lack of agreement – Vitamin D 30-100 or 50-100?</a:t>
            </a:r>
          </a:p>
          <a:p>
            <a:pPr>
              <a:buFont typeface="Wingdings" pitchFamily="2" charset="2"/>
              <a:buChar char="§"/>
            </a:pPr>
            <a:r>
              <a:rPr lang="en-US" dirty="0" smtClean="0">
                <a:solidFill>
                  <a:schemeClr val="accent1"/>
                </a:solidFill>
              </a:rPr>
              <a:t>Don’t make sense – glucose – WebMD &lt;110 mg/</a:t>
            </a:r>
            <a:r>
              <a:rPr lang="en-US" dirty="0" err="1" smtClean="0">
                <a:solidFill>
                  <a:schemeClr val="accent1"/>
                </a:solidFill>
              </a:rPr>
              <a:t>dL</a:t>
            </a:r>
            <a:r>
              <a:rPr lang="en-US" dirty="0" smtClean="0">
                <a:solidFill>
                  <a:schemeClr val="accent1"/>
                </a:solidFill>
              </a:rPr>
              <a:t>, American Diabetes Assn. says 70-99, but incidence of stroke increases above 83 mg/</a:t>
            </a:r>
            <a:r>
              <a:rPr lang="en-US" dirty="0" err="1" smtClean="0">
                <a:solidFill>
                  <a:schemeClr val="accent1"/>
                </a:solidFill>
              </a:rPr>
              <a:t>dL</a:t>
            </a:r>
            <a:endParaRPr lang="en-US" dirty="0" smtClean="0">
              <a:solidFill>
                <a:schemeClr val="accent1"/>
              </a:solidFill>
            </a:endParaRPr>
          </a:p>
          <a:p>
            <a:pPr>
              <a:buFont typeface="Wingdings" pitchFamily="2" charset="2"/>
              <a:buChar char="§"/>
            </a:pPr>
            <a:r>
              <a:rPr lang="en-US" dirty="0" smtClean="0">
                <a:solidFill>
                  <a:schemeClr val="accent1"/>
                </a:solidFill>
              </a:rPr>
              <a:t>If your numbers are within the “normal” range is everything OK? Is “normal” healthy?</a:t>
            </a:r>
          </a:p>
          <a:p>
            <a:pPr>
              <a:buFont typeface="Wingdings" pitchFamily="2" charset="2"/>
              <a:buChar char="§"/>
            </a:pPr>
            <a:r>
              <a:rPr lang="en-US" dirty="0" smtClean="0">
                <a:solidFill>
                  <a:schemeClr val="accent1"/>
                </a:solidFill>
              </a:rPr>
              <a:t>Learn about healthy ranges by finding believable sources and asking questions.</a:t>
            </a:r>
          </a:p>
        </p:txBody>
      </p:sp>
      <p:sp>
        <p:nvSpPr>
          <p:cNvPr id="3" name="Title 2"/>
          <p:cNvSpPr>
            <a:spLocks noGrp="1"/>
          </p:cNvSpPr>
          <p:nvPr>
            <p:ph type="title"/>
          </p:nvPr>
        </p:nvSpPr>
        <p:spPr/>
        <p:txBody>
          <a:bodyPr/>
          <a:lstStyle/>
          <a:p>
            <a:r>
              <a:rPr lang="en-US" sz="4000" dirty="0" smtClean="0">
                <a:solidFill>
                  <a:schemeClr val="tx2">
                    <a:lumMod val="75000"/>
                  </a:schemeClr>
                </a:solidFill>
              </a:rPr>
              <a:t>Reference Ranges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35387976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2640" y="2514600"/>
            <a:ext cx="6372112" cy="3611562"/>
          </a:xfrm>
        </p:spPr>
        <p:txBody>
          <a:bodyPr>
            <a:normAutofit/>
          </a:bodyPr>
          <a:lstStyle/>
          <a:p>
            <a:pPr>
              <a:buFont typeface="Wingdings" pitchFamily="2" charset="2"/>
              <a:buChar char="§"/>
            </a:pPr>
            <a:r>
              <a:rPr lang="en-US" dirty="0" smtClean="0">
                <a:solidFill>
                  <a:schemeClr val="accent1"/>
                </a:solidFill>
              </a:rPr>
              <a:t>Glucose </a:t>
            </a:r>
          </a:p>
          <a:p>
            <a:pPr>
              <a:buFont typeface="Wingdings" pitchFamily="2" charset="2"/>
              <a:buChar char="§"/>
            </a:pPr>
            <a:r>
              <a:rPr lang="en-US" dirty="0" smtClean="0">
                <a:solidFill>
                  <a:schemeClr val="accent1"/>
                </a:solidFill>
              </a:rPr>
              <a:t>Cholesterol</a:t>
            </a:r>
          </a:p>
          <a:p>
            <a:pPr>
              <a:buFont typeface="Wingdings" pitchFamily="2" charset="2"/>
              <a:buChar char="§"/>
            </a:pPr>
            <a:r>
              <a:rPr lang="en-US" dirty="0" smtClean="0">
                <a:solidFill>
                  <a:schemeClr val="accent1"/>
                </a:solidFill>
              </a:rPr>
              <a:t>Inflammation</a:t>
            </a:r>
          </a:p>
          <a:p>
            <a:pPr>
              <a:buFont typeface="Wingdings" pitchFamily="2" charset="2"/>
              <a:buChar char="§"/>
            </a:pPr>
            <a:r>
              <a:rPr lang="en-US" dirty="0" smtClean="0">
                <a:solidFill>
                  <a:schemeClr val="accent1"/>
                </a:solidFill>
              </a:rPr>
              <a:t>Vitamin D</a:t>
            </a:r>
          </a:p>
          <a:p>
            <a:pPr>
              <a:buFont typeface="Wingdings" pitchFamily="2" charset="2"/>
              <a:buChar char="§"/>
            </a:pPr>
            <a:r>
              <a:rPr lang="en-US" dirty="0" smtClean="0">
                <a:solidFill>
                  <a:schemeClr val="accent1"/>
                </a:solidFill>
              </a:rPr>
              <a:t>CBC </a:t>
            </a:r>
          </a:p>
          <a:p>
            <a:pPr>
              <a:buFont typeface="Wingdings" pitchFamily="2" charset="2"/>
              <a:buChar char="§"/>
            </a:pPr>
            <a:r>
              <a:rPr lang="en-US" dirty="0" smtClean="0">
                <a:solidFill>
                  <a:schemeClr val="accent1"/>
                </a:solidFill>
              </a:rPr>
              <a:t>Omega 3 fatty acids</a:t>
            </a:r>
          </a:p>
          <a:p>
            <a:pPr>
              <a:buFont typeface="Wingdings" pitchFamily="2" charset="2"/>
              <a:buChar char="§"/>
            </a:pPr>
            <a:endParaRPr lang="en-US" dirty="0">
              <a:solidFill>
                <a:schemeClr val="accent1"/>
              </a:solidFill>
            </a:endParaRPr>
          </a:p>
        </p:txBody>
      </p:sp>
      <p:sp>
        <p:nvSpPr>
          <p:cNvPr id="3" name="Title 2"/>
          <p:cNvSpPr>
            <a:spLocks noGrp="1"/>
          </p:cNvSpPr>
          <p:nvPr>
            <p:ph type="title"/>
          </p:nvPr>
        </p:nvSpPr>
        <p:spPr>
          <a:xfrm>
            <a:off x="688492" y="570156"/>
            <a:ext cx="6977074" cy="1054250"/>
          </a:xfrm>
        </p:spPr>
        <p:txBody>
          <a:bodyPr/>
          <a:lstStyle/>
          <a:p>
            <a:r>
              <a:rPr lang="en-US" sz="4000" dirty="0" smtClean="0">
                <a:solidFill>
                  <a:schemeClr val="tx2">
                    <a:lumMod val="75000"/>
                  </a:schemeClr>
                </a:solidFill>
              </a:rPr>
              <a:t>A Few Basic, Important Tests</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1307462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590800"/>
            <a:ext cx="6983505" cy="1981200"/>
          </a:xfrm>
        </p:spPr>
        <p:txBody>
          <a:bodyPr>
            <a:normAutofit lnSpcReduction="10000"/>
          </a:bodyPr>
          <a:lstStyle/>
          <a:p>
            <a:pPr>
              <a:buFont typeface="Wingdings" pitchFamily="2" charset="2"/>
              <a:buChar char="§"/>
            </a:pPr>
            <a:r>
              <a:rPr lang="en-US" sz="2800" dirty="0" smtClean="0">
                <a:solidFill>
                  <a:schemeClr val="accent1"/>
                </a:solidFill>
              </a:rPr>
              <a:t>Fasting glucose – limited value</a:t>
            </a:r>
          </a:p>
          <a:p>
            <a:pPr>
              <a:buFont typeface="Wingdings" pitchFamily="2" charset="2"/>
              <a:buChar char="§"/>
            </a:pPr>
            <a:r>
              <a:rPr lang="en-US" sz="2800" dirty="0" smtClean="0">
                <a:solidFill>
                  <a:schemeClr val="accent1"/>
                </a:solidFill>
              </a:rPr>
              <a:t>Insulin</a:t>
            </a:r>
          </a:p>
          <a:p>
            <a:pPr>
              <a:buFont typeface="Wingdings" pitchFamily="2" charset="2"/>
              <a:buChar char="§"/>
            </a:pPr>
            <a:r>
              <a:rPr lang="en-US" sz="2800" dirty="0" smtClean="0">
                <a:solidFill>
                  <a:schemeClr val="accent1"/>
                </a:solidFill>
              </a:rPr>
              <a:t>Glucose tolerance test w/ insulin</a:t>
            </a:r>
          </a:p>
          <a:p>
            <a:pPr>
              <a:buFont typeface="Wingdings" pitchFamily="2" charset="2"/>
              <a:buChar char="§"/>
            </a:pPr>
            <a:r>
              <a:rPr lang="en-US" sz="2800" dirty="0" smtClean="0">
                <a:solidFill>
                  <a:schemeClr val="accent1"/>
                </a:solidFill>
              </a:rPr>
              <a:t>Hemoglobin A1c</a:t>
            </a:r>
          </a:p>
          <a:p>
            <a:pPr>
              <a:buFont typeface="Wingdings" pitchFamily="2" charset="2"/>
              <a:buChar char="§"/>
            </a:pPr>
            <a:endParaRPr lang="en-US" dirty="0">
              <a:solidFill>
                <a:schemeClr val="accent1"/>
              </a:solidFill>
            </a:endParaRPr>
          </a:p>
        </p:txBody>
      </p:sp>
      <p:sp>
        <p:nvSpPr>
          <p:cNvPr id="3" name="Title 2"/>
          <p:cNvSpPr>
            <a:spLocks noGrp="1"/>
          </p:cNvSpPr>
          <p:nvPr>
            <p:ph type="title"/>
          </p:nvPr>
        </p:nvSpPr>
        <p:spPr/>
        <p:txBody>
          <a:bodyPr/>
          <a:lstStyle/>
          <a:p>
            <a:r>
              <a:rPr lang="en-US" sz="4000" dirty="0" smtClean="0">
                <a:solidFill>
                  <a:schemeClr val="tx2">
                    <a:lumMod val="75000"/>
                  </a:schemeClr>
                </a:solidFill>
              </a:rPr>
              <a:t>Glucose = Sugar</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8376645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14600"/>
            <a:ext cx="7745505" cy="3306762"/>
          </a:xfrm>
        </p:spPr>
        <p:txBody>
          <a:bodyPr>
            <a:normAutofit/>
          </a:bodyPr>
          <a:lstStyle/>
          <a:p>
            <a:pPr>
              <a:buFont typeface="Wingdings" pitchFamily="2" charset="2"/>
              <a:buChar char="§"/>
            </a:pPr>
            <a:r>
              <a:rPr lang="en-US" dirty="0" smtClean="0">
                <a:solidFill>
                  <a:schemeClr val="accent1"/>
                </a:solidFill>
              </a:rPr>
              <a:t>Cholesterol  - “old school” – LDL, HDL, total cholesterol, and triglycerides</a:t>
            </a:r>
          </a:p>
          <a:p>
            <a:pPr>
              <a:buFont typeface="Wingdings" pitchFamily="2" charset="2"/>
              <a:buChar char="§"/>
            </a:pPr>
            <a:r>
              <a:rPr lang="en-US" dirty="0">
                <a:solidFill>
                  <a:schemeClr val="accent1"/>
                </a:solidFill>
              </a:rPr>
              <a:t>The routine cholesterol test detects only about 40% of people at </a:t>
            </a:r>
            <a:r>
              <a:rPr lang="en-US" dirty="0" smtClean="0">
                <a:solidFill>
                  <a:schemeClr val="accent1"/>
                </a:solidFill>
              </a:rPr>
              <a:t>risk</a:t>
            </a:r>
            <a:r>
              <a:rPr lang="en-US" dirty="0">
                <a:solidFill>
                  <a:schemeClr val="accent1"/>
                </a:solidFill>
              </a:rPr>
              <a:t> </a:t>
            </a:r>
            <a:r>
              <a:rPr lang="en-US" dirty="0" smtClean="0">
                <a:solidFill>
                  <a:schemeClr val="accent1"/>
                </a:solidFill>
              </a:rPr>
              <a:t>of coronary heart disease. (atherotech.com)</a:t>
            </a:r>
          </a:p>
          <a:p>
            <a:pPr>
              <a:buFont typeface="Wingdings" pitchFamily="2" charset="2"/>
              <a:buChar char="§"/>
            </a:pPr>
            <a:r>
              <a:rPr lang="en-US" dirty="0" smtClean="0">
                <a:solidFill>
                  <a:schemeClr val="accent1"/>
                </a:solidFill>
              </a:rPr>
              <a:t>Expanded cholesterol panel – subclasses, particle number, and particle size</a:t>
            </a:r>
          </a:p>
          <a:p>
            <a:pPr marL="0" indent="0">
              <a:buNone/>
            </a:pPr>
            <a:endParaRPr lang="en-US" dirty="0" smtClean="0">
              <a:solidFill>
                <a:schemeClr val="accent1"/>
              </a:solidFill>
            </a:endParaRPr>
          </a:p>
          <a:p>
            <a:pPr>
              <a:buFont typeface="Wingdings" pitchFamily="2" charset="2"/>
              <a:buChar char="§"/>
            </a:pPr>
            <a:endParaRPr lang="en-US" dirty="0">
              <a:solidFill>
                <a:schemeClr val="accent1"/>
              </a:solidFill>
            </a:endParaRPr>
          </a:p>
        </p:txBody>
      </p:sp>
      <p:sp>
        <p:nvSpPr>
          <p:cNvPr id="3" name="Title 2"/>
          <p:cNvSpPr>
            <a:spLocks noGrp="1"/>
          </p:cNvSpPr>
          <p:nvPr>
            <p:ph type="title"/>
          </p:nvPr>
        </p:nvSpPr>
        <p:spPr/>
        <p:txBody>
          <a:bodyPr/>
          <a:lstStyle/>
          <a:p>
            <a:r>
              <a:rPr lang="en-US" sz="4000" dirty="0" smtClean="0">
                <a:solidFill>
                  <a:schemeClr val="tx2">
                    <a:lumMod val="75000"/>
                  </a:schemeClr>
                </a:solidFill>
              </a:rPr>
              <a:t>Cholesterol</a:t>
            </a:r>
            <a:endParaRPr lang="en-US" sz="4000" dirty="0">
              <a:solidFill>
                <a:schemeClr val="tx2">
                  <a:lumMod val="75000"/>
                </a:schemeClr>
              </a:solidFill>
            </a:endParaRPr>
          </a:p>
        </p:txBody>
      </p:sp>
      <p:sp>
        <p:nvSpPr>
          <p:cNvPr id="5" name="TextBox 4"/>
          <p:cNvSpPr txBox="1"/>
          <p:nvPr/>
        </p:nvSpPr>
        <p:spPr>
          <a:xfrm>
            <a:off x="685800" y="228600"/>
            <a:ext cx="4800600" cy="461665"/>
          </a:xfrm>
          <a:prstGeom prst="rect">
            <a:avLst/>
          </a:prstGeom>
          <a:noFill/>
        </p:spPr>
        <p:txBody>
          <a:bodyPr wrap="square" rtlCol="0">
            <a:spAutoFit/>
          </a:bodyPr>
          <a:lstStyle/>
          <a:p>
            <a:r>
              <a:rPr lang="en-US" sz="2400" b="1" dirty="0">
                <a:solidFill>
                  <a:schemeClr val="tx2">
                    <a:lumMod val="75000"/>
                  </a:schemeClr>
                </a:solidFill>
              </a:rPr>
              <a:t>Your Blood Work; </a:t>
            </a:r>
            <a:r>
              <a:rPr lang="en-US" sz="2400" b="1" dirty="0" smtClean="0">
                <a:solidFill>
                  <a:schemeClr val="tx2">
                    <a:lumMod val="75000"/>
                  </a:schemeClr>
                </a:solidFill>
              </a:rPr>
              <a:t>get </a:t>
            </a:r>
            <a:r>
              <a:rPr lang="en-US" sz="2400" b="1" dirty="0">
                <a:solidFill>
                  <a:schemeClr val="tx2">
                    <a:lumMod val="75000"/>
                  </a:schemeClr>
                </a:solidFill>
              </a:rPr>
              <a:t>to know it</a:t>
            </a:r>
            <a:endParaRPr lang="en-US" sz="2400" dirty="0">
              <a:solidFill>
                <a:schemeClr val="tx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565" y="76200"/>
            <a:ext cx="1402235" cy="1815714"/>
          </a:xfrm>
          <a:prstGeom prst="rect">
            <a:avLst/>
          </a:prstGeom>
        </p:spPr>
      </p:pic>
    </p:spTree>
    <p:extLst>
      <p:ext uri="{BB962C8B-B14F-4D97-AF65-F5344CB8AC3E}">
        <p14:creationId xmlns:p14="http://schemas.microsoft.com/office/powerpoint/2010/main" val="18435108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 - Introducing You &amp; M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A - Introducing You &amp; M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 Introducing You &amp; Me</Template>
  <TotalTime>2041</TotalTime>
  <Words>810</Words>
  <Application>Microsoft Office PowerPoint</Application>
  <PresentationFormat>On-screen Show (4:3)</PresentationFormat>
  <Paragraphs>99</Paragraphs>
  <Slides>22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Book Antiqua</vt:lpstr>
      <vt:lpstr>Calibri</vt:lpstr>
      <vt:lpstr>Wingdings</vt:lpstr>
      <vt:lpstr>A - Introducing You &amp; Me</vt:lpstr>
      <vt:lpstr>1_A - Introducing You &amp; Me</vt:lpstr>
      <vt:lpstr>  Meeting 6  Your Blood Work;  get to know it</vt:lpstr>
      <vt:lpstr>First things first</vt:lpstr>
      <vt:lpstr>Where are we today?</vt:lpstr>
      <vt:lpstr>PowerPoint Presentation</vt:lpstr>
      <vt:lpstr>Why do we do blood work?</vt:lpstr>
      <vt:lpstr>Reference Ranges</vt:lpstr>
      <vt:lpstr>A Few Basic, Important Tests</vt:lpstr>
      <vt:lpstr>Glucose = Sugar</vt:lpstr>
      <vt:lpstr>Cholesterol</vt:lpstr>
      <vt:lpstr>Inflammation</vt:lpstr>
      <vt:lpstr>Inflammation</vt:lpstr>
      <vt:lpstr>Inflammation</vt:lpstr>
      <vt:lpstr>Vitamin D</vt:lpstr>
      <vt:lpstr>Complete Blood Count (CBC)</vt:lpstr>
      <vt:lpstr>Omega 3’s</vt:lpstr>
      <vt:lpstr>Omega 3’s</vt:lpstr>
      <vt:lpstr>Omega 3’s</vt:lpstr>
      <vt:lpstr>Omega 3’s</vt:lpstr>
      <vt:lpstr>Omega 3’s</vt:lpstr>
      <vt:lpstr>What’s a Person to Do?</vt:lpstr>
      <vt:lpstr>And to Close</vt:lpstr>
      <vt:lpstr>Start young: my grandson, Zion, working with me in my organic vegetable garden.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You &amp; Me</dc:title>
  <dc:creator>Kris</dc:creator>
  <cp:lastModifiedBy>Kristofer Young</cp:lastModifiedBy>
  <cp:revision>172</cp:revision>
  <dcterms:created xsi:type="dcterms:W3CDTF">2012-08-09T05:29:19Z</dcterms:created>
  <dcterms:modified xsi:type="dcterms:W3CDTF">2014-03-27T23:39:53Z</dcterms:modified>
</cp:coreProperties>
</file>